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331" r:id="rId3"/>
    <p:sldId id="425" r:id="rId4"/>
    <p:sldId id="416" r:id="rId5"/>
    <p:sldId id="412" r:id="rId6"/>
    <p:sldId id="413" r:id="rId7"/>
    <p:sldId id="414" r:id="rId8"/>
    <p:sldId id="486" r:id="rId9"/>
    <p:sldId id="319" r:id="rId10"/>
    <p:sldId id="388" r:id="rId11"/>
    <p:sldId id="389" r:id="rId12"/>
    <p:sldId id="483" r:id="rId13"/>
    <p:sldId id="390" r:id="rId14"/>
    <p:sldId id="391" r:id="rId15"/>
    <p:sldId id="487" r:id="rId16"/>
    <p:sldId id="320" r:id="rId17"/>
    <p:sldId id="35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8FCCEE3-F192-41E8-9715-9DC12B9B6142}">
          <p14:sldIdLst>
            <p14:sldId id="256"/>
            <p14:sldId id="331"/>
            <p14:sldId id="425"/>
            <p14:sldId id="416"/>
            <p14:sldId id="412"/>
            <p14:sldId id="413"/>
            <p14:sldId id="414"/>
            <p14:sldId id="486"/>
            <p14:sldId id="319"/>
            <p14:sldId id="388"/>
            <p14:sldId id="389"/>
            <p14:sldId id="483"/>
            <p14:sldId id="390"/>
            <p14:sldId id="391"/>
            <p14:sldId id="487"/>
            <p14:sldId id="320"/>
            <p14:sldId id="35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retta Pierfelice" initials="LP" lastIdx="24" clrIdx="0">
    <p:extLst>
      <p:ext uri="{19B8F6BF-5375-455C-9EA6-DF929625EA0E}">
        <p15:presenceInfo xmlns:p15="http://schemas.microsoft.com/office/powerpoint/2012/main" userId="S-1-5-21-527237240-776561741-839522115-1169" providerId="AD"/>
      </p:ext>
    </p:extLst>
  </p:cmAuthor>
  <p:cmAuthor id="2" name="Justin Vance" initials="JV" lastIdx="29" clrIdx="1">
    <p:extLst>
      <p:ext uri="{19B8F6BF-5375-455C-9EA6-DF929625EA0E}">
        <p15:presenceInfo xmlns:p15="http://schemas.microsoft.com/office/powerpoint/2012/main" userId="S-1-5-21-527237240-776561741-839522115-9213" providerId="AD"/>
      </p:ext>
    </p:extLst>
  </p:cmAuthor>
  <p:cmAuthor id="3" name="Tammy Zimmerman" initials="TZ" lastIdx="4" clrIdx="2">
    <p:extLst>
      <p:ext uri="{19B8F6BF-5375-455C-9EA6-DF929625EA0E}">
        <p15:presenceInfo xmlns:p15="http://schemas.microsoft.com/office/powerpoint/2012/main" userId="S-1-5-21-527237240-776561741-839522115-11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849" autoAdjust="0"/>
    <p:restoredTop sz="86470" autoAdjust="0"/>
  </p:normalViewPr>
  <p:slideViewPr>
    <p:cSldViewPr snapToGrid="0">
      <p:cViewPr varScale="1">
        <p:scale>
          <a:sx n="88" d="100"/>
          <a:sy n="88" d="100"/>
        </p:scale>
        <p:origin x="114" y="222"/>
      </p:cViewPr>
      <p:guideLst/>
    </p:cSldViewPr>
  </p:slideViewPr>
  <p:outlineViewPr>
    <p:cViewPr>
      <p:scale>
        <a:sx n="33" d="100"/>
        <a:sy n="33" d="100"/>
      </p:scale>
      <p:origin x="0" y="-732"/>
    </p:cViewPr>
  </p:outlineViewPr>
  <p:notesTextViewPr>
    <p:cViewPr>
      <p:scale>
        <a:sx n="1" d="1"/>
        <a:sy n="1" d="1"/>
      </p:scale>
      <p:origin x="0" y="0"/>
    </p:cViewPr>
  </p:notesTextViewPr>
  <p:sorterViewPr>
    <p:cViewPr varScale="1">
      <p:scale>
        <a:sx n="100" d="100"/>
        <a:sy n="100" d="100"/>
      </p:scale>
      <p:origin x="0" y="-19572"/>
    </p:cViewPr>
  </p:sorterViewPr>
  <p:notesViewPr>
    <p:cSldViewPr snapToGrid="0">
      <p:cViewPr varScale="1">
        <p:scale>
          <a:sx n="83" d="100"/>
          <a:sy n="83" d="100"/>
        </p:scale>
        <p:origin x="201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3-11-15T10:17:36.969" idx="26">
    <p:pos x="1971" y="2823"/>
    <p:text>NOT PILOT 2</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871DD9-BE1B-4087-93DD-972EFCEC6477}" type="datetimeFigureOut">
              <a:rPr lang="en-US" smtClean="0"/>
              <a:t>1/24/2014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5C173F8-E89B-4C3A-AB0A-6044D2968E78}" type="slidenum">
              <a:rPr lang="en-US" smtClean="0"/>
              <a:t>‹#›</a:t>
            </a:fld>
            <a:endParaRPr lang="en-US" dirty="0"/>
          </a:p>
        </p:txBody>
      </p:sp>
    </p:spTree>
    <p:extLst>
      <p:ext uri="{BB962C8B-B14F-4D97-AF65-F5344CB8AC3E}">
        <p14:creationId xmlns:p14="http://schemas.microsoft.com/office/powerpoint/2010/main" val="3979893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59EBA0-D473-48B4-9A49-01A26889A560}" type="datetimeFigureOut">
              <a:rPr lang="en-US" smtClean="0"/>
              <a:t>1/24/2014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89781E-ACD4-4C4E-868D-F599F16648DE}" type="slidenum">
              <a:rPr lang="en-US" smtClean="0"/>
              <a:t>‹#›</a:t>
            </a:fld>
            <a:endParaRPr lang="en-US" dirty="0"/>
          </a:p>
        </p:txBody>
      </p:sp>
    </p:spTree>
    <p:extLst>
      <p:ext uri="{BB962C8B-B14F-4D97-AF65-F5344CB8AC3E}">
        <p14:creationId xmlns:p14="http://schemas.microsoft.com/office/powerpoint/2010/main" val="4250815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89781E-ACD4-4C4E-868D-F599F16648DE}" type="slidenum">
              <a:rPr lang="en-US" smtClean="0"/>
              <a:t>14</a:t>
            </a:fld>
            <a:endParaRPr lang="en-US" dirty="0"/>
          </a:p>
        </p:txBody>
      </p:sp>
    </p:spTree>
    <p:extLst>
      <p:ext uri="{BB962C8B-B14F-4D97-AF65-F5344CB8AC3E}">
        <p14:creationId xmlns:p14="http://schemas.microsoft.com/office/powerpoint/2010/main" val="816667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89781E-ACD4-4C4E-868D-F599F16648DE}"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2397982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4250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3015781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125485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385757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3012420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2885303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1468461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1703053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17538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3275923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DCB5B-A328-4AF9-846D-C3F071389B03}" type="datetimeFigureOut">
              <a:rPr lang="en-US" smtClean="0"/>
              <a:t>1/24/2014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08219B-7D1A-4863-A2A7-7D1405EA99B0}" type="slidenum">
              <a:rPr lang="en-US" smtClean="0"/>
              <a:t>‹#›</a:t>
            </a:fld>
            <a:endParaRPr lang="en-US" dirty="0"/>
          </a:p>
        </p:txBody>
      </p:sp>
    </p:spTree>
    <p:extLst>
      <p:ext uri="{BB962C8B-B14F-4D97-AF65-F5344CB8AC3E}">
        <p14:creationId xmlns:p14="http://schemas.microsoft.com/office/powerpoint/2010/main" val="2764519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0DCB5B-A328-4AF9-846D-C3F071389B03}" type="datetimeFigureOut">
              <a:rPr lang="en-US" smtClean="0"/>
              <a:t>1/24/2014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08219B-7D1A-4863-A2A7-7D1405EA99B0}" type="slidenum">
              <a:rPr lang="en-US" smtClean="0"/>
              <a:t>‹#›</a:t>
            </a:fld>
            <a:endParaRPr lang="en-US" dirty="0"/>
          </a:p>
        </p:txBody>
      </p:sp>
    </p:spTree>
    <p:extLst>
      <p:ext uri="{BB962C8B-B14F-4D97-AF65-F5344CB8AC3E}">
        <p14:creationId xmlns:p14="http://schemas.microsoft.com/office/powerpoint/2010/main" val="1720793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slide" Target="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000"/>
            <a:lum/>
          </a:blip>
          <a:srcRect/>
          <a:stretch>
            <a:fillRect t="-39000" b="-3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54001"/>
            <a:ext cx="9144000" cy="1300162"/>
          </a:xfrm>
        </p:spPr>
        <p:txBody>
          <a:bodyPr>
            <a:normAutofit fontScale="90000"/>
          </a:bodyPr>
          <a:lstStyle/>
          <a:p>
            <a:r>
              <a:rPr lang="en-US" sz="8800" i="1" dirty="0" smtClean="0">
                <a:latin typeface="Baskerville Old Face" panose="02020602080505020303" pitchFamily="18" charset="0"/>
              </a:rPr>
              <a:t>The OHIO STUDY </a:t>
            </a:r>
            <a:endParaRPr lang="en-US" sz="8800" i="1" dirty="0">
              <a:latin typeface="Baskerville Old Face" panose="02020602080505020303" pitchFamily="18" charset="0"/>
            </a:endParaRPr>
          </a:p>
        </p:txBody>
      </p:sp>
      <p:sp>
        <p:nvSpPr>
          <p:cNvPr id="3" name="Subtitle 2"/>
          <p:cNvSpPr>
            <a:spLocks noGrp="1"/>
          </p:cNvSpPr>
          <p:nvPr>
            <p:ph type="subTitle" idx="1"/>
          </p:nvPr>
        </p:nvSpPr>
        <p:spPr>
          <a:xfrm>
            <a:off x="1524000" y="1554162"/>
            <a:ext cx="9144000" cy="2560637"/>
          </a:xfrm>
        </p:spPr>
        <p:txBody>
          <a:bodyPr>
            <a:normAutofit lnSpcReduction="10000"/>
          </a:bodyPr>
          <a:lstStyle/>
          <a:p>
            <a:r>
              <a:rPr lang="en-US" sz="4000" dirty="0" smtClean="0">
                <a:latin typeface="Baskerville Old Face" panose="02020602080505020303" pitchFamily="18" charset="0"/>
              </a:rPr>
              <a:t>Interviewer’s Guide</a:t>
            </a:r>
          </a:p>
          <a:p>
            <a:r>
              <a:rPr lang="en-US" sz="4000" dirty="0">
                <a:latin typeface="Baskerville Old Face" panose="02020602080505020303" pitchFamily="18" charset="0"/>
              </a:rPr>
              <a:t>t</a:t>
            </a:r>
            <a:r>
              <a:rPr lang="en-US" sz="4000" dirty="0" smtClean="0">
                <a:latin typeface="Baskerville Old Face" panose="02020602080505020303" pitchFamily="18" charset="0"/>
              </a:rPr>
              <a:t>o the Galaxy</a:t>
            </a:r>
          </a:p>
          <a:p>
            <a:endParaRPr lang="en-US" sz="4000" dirty="0">
              <a:latin typeface="Baskerville Old Face" panose="02020602080505020303" pitchFamily="18" charset="0"/>
            </a:endParaRPr>
          </a:p>
          <a:p>
            <a:r>
              <a:rPr lang="en-US" sz="4000" b="1" dirty="0">
                <a:solidFill>
                  <a:srgbClr val="FF0000"/>
                </a:solidFill>
              </a:rPr>
              <a:t>Gaining Cooperation!</a:t>
            </a:r>
          </a:p>
          <a:p>
            <a:endParaRPr lang="en-US" sz="4000" dirty="0">
              <a:latin typeface="Baskerville Old Face" panose="02020602080505020303" pitchFamily="18" charset="0"/>
            </a:endParaRPr>
          </a:p>
        </p:txBody>
      </p:sp>
    </p:spTree>
    <p:extLst>
      <p:ext uri="{BB962C8B-B14F-4D97-AF65-F5344CB8AC3E}">
        <p14:creationId xmlns:p14="http://schemas.microsoft.com/office/powerpoint/2010/main" val="28411370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12191999" cy="6247864"/>
          </a:xfrm>
          <a:prstGeom prst="rect">
            <a:avLst/>
          </a:prstGeom>
          <a:noFill/>
        </p:spPr>
        <p:txBody>
          <a:bodyPr wrap="square" rtlCol="0">
            <a:spAutoFit/>
          </a:bodyPr>
          <a:lstStyle/>
          <a:p>
            <a:r>
              <a:rPr lang="en-US" sz="2000" i="1" dirty="0" smtClean="0"/>
              <a:t>4) </a:t>
            </a:r>
            <a:r>
              <a:rPr lang="en-US" sz="2000" i="1" dirty="0" smtClean="0"/>
              <a:t>I’ve </a:t>
            </a:r>
            <a:r>
              <a:rPr lang="en-US" sz="2000" i="1" dirty="0"/>
              <a:t>been hearing things about privacy and identity theft in the media</a:t>
            </a:r>
            <a:r>
              <a:rPr lang="en-US" sz="2000" i="1" dirty="0" smtClean="0"/>
              <a:t>…</a:t>
            </a:r>
          </a:p>
          <a:p>
            <a:endParaRPr lang="en-US" sz="2000" i="1" dirty="0"/>
          </a:p>
          <a:p>
            <a:r>
              <a:rPr lang="en-US" sz="2000" dirty="0"/>
              <a:t>Any personal information they give us you will keep confidential and secure. Any information collected by the web survey will be kept confidential and secure in a database at The Ohio State University. In addition the respondent parent and youth can make up nicknames or just give us their first name and the first letter of their last name to protect their privacy.</a:t>
            </a:r>
          </a:p>
          <a:p>
            <a:endParaRPr lang="en-US" sz="2000" dirty="0" smtClean="0"/>
          </a:p>
          <a:p>
            <a:r>
              <a:rPr lang="en-US" sz="2000" i="1" dirty="0" smtClean="0"/>
              <a:t>5) </a:t>
            </a:r>
            <a:r>
              <a:rPr lang="en-US" sz="2000" i="1" dirty="0" smtClean="0"/>
              <a:t>Will </a:t>
            </a:r>
            <a:r>
              <a:rPr lang="en-US" sz="2000" i="1" dirty="0"/>
              <a:t>my answers be made public or will my information be given to anyone else</a:t>
            </a:r>
            <a:r>
              <a:rPr lang="en-US" sz="2000" i="1" dirty="0" smtClean="0"/>
              <a:t>?</a:t>
            </a:r>
          </a:p>
          <a:p>
            <a:endParaRPr lang="en-US" sz="2000" i="1" dirty="0"/>
          </a:p>
          <a:p>
            <a:r>
              <a:rPr lang="en-US" sz="2000" dirty="0"/>
              <a:t>For the Pilot study, the information provided in the survey is protected by the Privacy Act of 1974 and a Certificate of Confidentiality. All the staff members who work on this survey are required to sign an affidavit stating that they will not disclose the identities of survey respondents to anyone who does not work on the survey. The answers that you and other survey participants provide will be made available to researchers at universities, government agencies, and private research organizations, but only after all personal identifiers – such as names, addresses, and places of work – have been removed. In addition, the administrators of the survey also do not let the public know any information about the area in which you live.</a:t>
            </a:r>
          </a:p>
          <a:p>
            <a:r>
              <a:rPr lang="en-US" sz="2000" dirty="0"/>
              <a:t>Because it is so important that you participate in the survey, Ohio State University and the research administrator will make every effort to protect your confidentiality. The University carefully oversees all research projects like this one to insure respondent confidentiality is protected. Anyone who violates your confidentiality is subject to criminal and civil penalties. CHRR has never had an instance in which a survey participant’s identity was illegally disclosed</a:t>
            </a:r>
            <a:r>
              <a:rPr lang="en-US" sz="2000" dirty="0" smtClean="0"/>
              <a:t>.</a:t>
            </a:r>
            <a:endParaRPr lang="en-US" sz="2000" dirty="0"/>
          </a:p>
        </p:txBody>
      </p:sp>
      <p:sp>
        <p:nvSpPr>
          <p:cNvPr id="3" name="Rectangle 2"/>
          <p:cNvSpPr/>
          <p:nvPr/>
        </p:nvSpPr>
        <p:spPr>
          <a:xfrm>
            <a:off x="10570764" y="0"/>
            <a:ext cx="712631" cy="369332"/>
          </a:xfrm>
          <a:prstGeom prst="rect">
            <a:avLst/>
          </a:prstGeom>
        </p:spPr>
        <p:txBody>
          <a:bodyPr wrap="none">
            <a:spAutoFit/>
          </a:bodyPr>
          <a:lstStyle/>
          <a:p>
            <a:r>
              <a:rPr lang="en-US" u="sng" dirty="0">
                <a:hlinkClick r:id="rId2" action="ppaction://hlinksldjump"/>
              </a:rPr>
              <a:t>T.O.C</a:t>
            </a:r>
            <a:r>
              <a:rPr lang="en-US" dirty="0">
                <a:hlinkClick r:id="rId2" action="ppaction://hlinksldjump"/>
              </a:rPr>
              <a:t>.</a:t>
            </a:r>
            <a:endParaRPr lang="en-US" dirty="0"/>
          </a:p>
        </p:txBody>
      </p:sp>
    </p:spTree>
    <p:extLst>
      <p:ext uri="{BB962C8B-B14F-4D97-AF65-F5344CB8AC3E}">
        <p14:creationId xmlns:p14="http://schemas.microsoft.com/office/powerpoint/2010/main" val="10966875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1114" y="670963"/>
            <a:ext cx="11636188" cy="4678204"/>
          </a:xfrm>
          <a:prstGeom prst="rect">
            <a:avLst/>
          </a:prstGeom>
          <a:noFill/>
        </p:spPr>
        <p:txBody>
          <a:bodyPr wrap="square" rtlCol="0">
            <a:spAutoFit/>
          </a:bodyPr>
          <a:lstStyle/>
          <a:p>
            <a:r>
              <a:rPr lang="en-US" sz="2000" i="1" dirty="0" smtClean="0"/>
              <a:t>6) </a:t>
            </a:r>
            <a:r>
              <a:rPr lang="en-US" sz="2000" i="1" dirty="0" smtClean="0"/>
              <a:t>What </a:t>
            </a:r>
            <a:r>
              <a:rPr lang="en-US" sz="2000" i="1" dirty="0"/>
              <a:t>is the Certificate of Confidentiality that you mention and what protections does it afford</a:t>
            </a:r>
            <a:r>
              <a:rPr lang="en-US" sz="2000" i="1" dirty="0" smtClean="0"/>
              <a:t>?</a:t>
            </a:r>
          </a:p>
          <a:p>
            <a:endParaRPr lang="en-US" sz="2000" i="1" dirty="0"/>
          </a:p>
          <a:p>
            <a:r>
              <a:rPr lang="en-US" sz="2000" dirty="0"/>
              <a:t>Certificates of Confidentiality are issued by the National Institutes of Health (NIH) to protect identifiable research information from forced disclosure. They allow the investigator and others who have access to research records to refuse to disclose identifying information on research participants in any civil, criminal, administrative, legislative, or other proceeding, whether at the federal, state, or local level. Certificates of Confidentiality may be granted for studies collecting information that if disclosed could have adverse consequences for subjects or damage their financial standing, employability, insurability, or reputation. By protecting researchers and institutions from being compelled to disclose information that would identify research subjects, Certificates of Confidentiality help achieve the research objectives and promote participation in studies by assuring confidentiality and privacy to participants.</a:t>
            </a:r>
          </a:p>
          <a:p>
            <a:endParaRPr lang="en-US" sz="2400" dirty="0" smtClean="0"/>
          </a:p>
          <a:p>
            <a:endParaRPr lang="en-US" dirty="0"/>
          </a:p>
          <a:p>
            <a:endParaRPr lang="en-US" dirty="0"/>
          </a:p>
          <a:p>
            <a:endParaRPr lang="en-US" dirty="0"/>
          </a:p>
        </p:txBody>
      </p:sp>
      <p:sp>
        <p:nvSpPr>
          <p:cNvPr id="3" name="Rectangle 2"/>
          <p:cNvSpPr/>
          <p:nvPr/>
        </p:nvSpPr>
        <p:spPr>
          <a:xfrm>
            <a:off x="10814175" y="0"/>
            <a:ext cx="712631" cy="369332"/>
          </a:xfrm>
          <a:prstGeom prst="rect">
            <a:avLst/>
          </a:prstGeom>
        </p:spPr>
        <p:txBody>
          <a:bodyPr wrap="none">
            <a:spAutoFit/>
          </a:bodyPr>
          <a:lstStyle/>
          <a:p>
            <a:r>
              <a:rPr lang="en-US" u="sng" dirty="0">
                <a:hlinkClick r:id="rId2" action="ppaction://hlinksldjump"/>
              </a:rPr>
              <a:t>T.O.C</a:t>
            </a:r>
            <a:r>
              <a:rPr lang="en-US" dirty="0">
                <a:hlinkClick r:id="rId2" action="ppaction://hlinksldjump"/>
              </a:rPr>
              <a:t>.</a:t>
            </a:r>
            <a:endParaRPr lang="en-US" dirty="0"/>
          </a:p>
        </p:txBody>
      </p:sp>
    </p:spTree>
    <p:extLst>
      <p:ext uri="{BB962C8B-B14F-4D97-AF65-F5344CB8AC3E}">
        <p14:creationId xmlns:p14="http://schemas.microsoft.com/office/powerpoint/2010/main" val="2306177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62129"/>
            <a:ext cx="12192000" cy="3170099"/>
          </a:xfrm>
          <a:prstGeom prst="rect">
            <a:avLst/>
          </a:prstGeom>
        </p:spPr>
        <p:txBody>
          <a:bodyPr wrap="square">
            <a:spAutoFit/>
          </a:bodyPr>
          <a:lstStyle/>
          <a:p>
            <a:r>
              <a:rPr lang="en-US" sz="2000" i="1" dirty="0" smtClean="0"/>
              <a:t>7) </a:t>
            </a:r>
            <a:r>
              <a:rPr lang="en-US" sz="2000" i="1" dirty="0" smtClean="0"/>
              <a:t>Could </a:t>
            </a:r>
            <a:r>
              <a:rPr lang="en-US" sz="2000" i="1" dirty="0"/>
              <a:t>you interview the guy next </a:t>
            </a:r>
            <a:r>
              <a:rPr lang="en-US" sz="2000" i="1" dirty="0" smtClean="0"/>
              <a:t>door? </a:t>
            </a:r>
            <a:r>
              <a:rPr lang="en-US" sz="2000" i="1" dirty="0"/>
              <a:t>H</a:t>
            </a:r>
            <a:r>
              <a:rPr lang="en-US" sz="2000" i="1" dirty="0" smtClean="0"/>
              <a:t>e </a:t>
            </a:r>
            <a:r>
              <a:rPr lang="en-US" sz="2000" i="1" dirty="0"/>
              <a:t>has kids that are </a:t>
            </a:r>
            <a:r>
              <a:rPr lang="en-US" sz="2000" i="1" dirty="0" smtClean="0"/>
              <a:t>11-17</a:t>
            </a:r>
            <a:r>
              <a:rPr lang="en-US" sz="2000" i="1" dirty="0"/>
              <a:t>.</a:t>
            </a:r>
            <a:endParaRPr lang="en-US" sz="2000" i="1" dirty="0" smtClean="0"/>
          </a:p>
          <a:p>
            <a:endParaRPr lang="en-US" sz="2000" i="1" dirty="0"/>
          </a:p>
          <a:p>
            <a:r>
              <a:rPr lang="en-US" sz="2000" dirty="0"/>
              <a:t>Referred sample- If your neighbor received our flyer and he or she calls us, we most certainly would be glad to interview them. They also would receive Incentives. I would like to assure you however that your answers to our questions and your child’s experiences are also indispensable. You and your child represent many families just like yours in your neighborhood. We count on your participation in this study</a:t>
            </a:r>
            <a:r>
              <a:rPr lang="en-US" sz="2000" dirty="0" smtClean="0"/>
              <a:t>.</a:t>
            </a:r>
          </a:p>
          <a:p>
            <a:endParaRPr lang="en-US" sz="2000" dirty="0"/>
          </a:p>
          <a:p>
            <a:r>
              <a:rPr lang="en-US" sz="2000" dirty="0"/>
              <a:t>Random Sample- Because this is a statistical sample, once a person is selected we cannot substitute someone else’s answers for your own. The success of the survey depends on your participation. Your neighbor was not part of the scientifically selected sample. You are indispensable.</a:t>
            </a:r>
          </a:p>
        </p:txBody>
      </p:sp>
      <p:sp>
        <p:nvSpPr>
          <p:cNvPr id="4" name="Rectangle 3"/>
          <p:cNvSpPr/>
          <p:nvPr/>
        </p:nvSpPr>
        <p:spPr>
          <a:xfrm>
            <a:off x="10814175" y="0"/>
            <a:ext cx="712631" cy="369332"/>
          </a:xfrm>
          <a:prstGeom prst="rect">
            <a:avLst/>
          </a:prstGeom>
        </p:spPr>
        <p:txBody>
          <a:bodyPr wrap="none">
            <a:spAutoFit/>
          </a:bodyPr>
          <a:lstStyle/>
          <a:p>
            <a:r>
              <a:rPr lang="en-US" u="sng" dirty="0">
                <a:hlinkClick r:id="rId2" action="ppaction://hlinksldjump"/>
              </a:rPr>
              <a:t>T.O.C</a:t>
            </a:r>
            <a:r>
              <a:rPr lang="en-US" dirty="0">
                <a:hlinkClick r:id="rId2" action="ppaction://hlinksldjump"/>
              </a:rPr>
              <a:t>.</a:t>
            </a:r>
            <a:endParaRPr lang="en-US" dirty="0"/>
          </a:p>
        </p:txBody>
      </p:sp>
    </p:spTree>
    <p:extLst>
      <p:ext uri="{BB962C8B-B14F-4D97-AF65-F5344CB8AC3E}">
        <p14:creationId xmlns:p14="http://schemas.microsoft.com/office/powerpoint/2010/main" val="32505257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48734"/>
            <a:ext cx="11779624" cy="5970865"/>
          </a:xfrm>
          <a:prstGeom prst="rect">
            <a:avLst/>
          </a:prstGeom>
          <a:noFill/>
        </p:spPr>
        <p:txBody>
          <a:bodyPr wrap="square" rtlCol="0">
            <a:spAutoFit/>
          </a:bodyPr>
          <a:lstStyle/>
          <a:p>
            <a:r>
              <a:rPr lang="en-US" sz="2400" i="1" dirty="0" smtClean="0"/>
              <a:t>8</a:t>
            </a:r>
            <a:r>
              <a:rPr lang="en-US" sz="2000" i="1" dirty="0" smtClean="0"/>
              <a:t>) </a:t>
            </a:r>
            <a:r>
              <a:rPr lang="en-US" sz="2000" i="1" dirty="0"/>
              <a:t>Why are you asking so much about the residents in this household? I am hesitant to give you that information because some of them are illegal</a:t>
            </a:r>
            <a:r>
              <a:rPr lang="en-US" sz="2000" i="1" dirty="0" smtClean="0"/>
              <a:t>…</a:t>
            </a:r>
          </a:p>
          <a:p>
            <a:endParaRPr lang="en-US" sz="2000" i="1" dirty="0"/>
          </a:p>
          <a:p>
            <a:r>
              <a:rPr lang="en-US" sz="2000" dirty="0"/>
              <a:t>We are asking about the residents, in order to determine the sampled youth’s social network. You don’t have to give me their full names a nickname will do. We do not share the information you give us with any government organizations. All names are separated from the data and we won’t ask their immigration status.</a:t>
            </a:r>
          </a:p>
          <a:p>
            <a:endParaRPr lang="en-US" sz="2000" dirty="0" smtClean="0"/>
          </a:p>
          <a:p>
            <a:r>
              <a:rPr lang="en-US" sz="2000" i="1" dirty="0" smtClean="0"/>
              <a:t>9) </a:t>
            </a:r>
            <a:r>
              <a:rPr lang="en-US" sz="2000" i="1" dirty="0"/>
              <a:t>Who/What is CHRR? </a:t>
            </a:r>
            <a:endParaRPr lang="en-US" sz="2000" i="1" dirty="0" smtClean="0"/>
          </a:p>
          <a:p>
            <a:endParaRPr lang="en-US" sz="2000" i="1" dirty="0" smtClean="0"/>
          </a:p>
          <a:p>
            <a:r>
              <a:rPr lang="en-US" sz="2000" dirty="0" smtClean="0"/>
              <a:t>The </a:t>
            </a:r>
            <a:r>
              <a:rPr lang="en-US" sz="2000" dirty="0"/>
              <a:t>Center for Human Resource Research. CHRR conducts surveys for a number of different organizations. For nearly six decades CHRR’s data has been used by researchers to influence decisions made by Congress and have guided researchers and students toward a better understanding of our society. To learn more about CHRR visit our website at www.chrr.ohio-state.edu.</a:t>
            </a:r>
          </a:p>
          <a:p>
            <a:endParaRPr lang="en-US" sz="2000" dirty="0" smtClean="0"/>
          </a:p>
          <a:p>
            <a:r>
              <a:rPr lang="en-US" sz="2000" i="1" dirty="0" smtClean="0"/>
              <a:t>10) How </a:t>
            </a:r>
            <a:r>
              <a:rPr lang="en-US" sz="2000" i="1" dirty="0"/>
              <a:t>are my answers being used</a:t>
            </a:r>
            <a:r>
              <a:rPr lang="en-US" sz="2000" i="1" dirty="0" smtClean="0"/>
              <a:t>?</a:t>
            </a:r>
          </a:p>
          <a:p>
            <a:endParaRPr lang="en-US" sz="2000" i="1" dirty="0" smtClean="0"/>
          </a:p>
          <a:p>
            <a:r>
              <a:rPr lang="en-US" sz="2000" dirty="0" smtClean="0"/>
              <a:t> </a:t>
            </a:r>
            <a:r>
              <a:rPr lang="en-US" sz="2000" dirty="0"/>
              <a:t>Responses to the Ohio Study are being analyzed by researchers to find out more about young persons and their social network.</a:t>
            </a:r>
          </a:p>
          <a:p>
            <a:endParaRPr lang="en-US" dirty="0"/>
          </a:p>
        </p:txBody>
      </p:sp>
      <p:sp>
        <p:nvSpPr>
          <p:cNvPr id="3" name="Rectangle 2"/>
          <p:cNvSpPr/>
          <p:nvPr/>
        </p:nvSpPr>
        <p:spPr>
          <a:xfrm>
            <a:off x="10494564" y="0"/>
            <a:ext cx="712631" cy="369332"/>
          </a:xfrm>
          <a:prstGeom prst="rect">
            <a:avLst/>
          </a:prstGeom>
        </p:spPr>
        <p:txBody>
          <a:bodyPr wrap="none">
            <a:spAutoFit/>
          </a:bodyPr>
          <a:lstStyle/>
          <a:p>
            <a:r>
              <a:rPr lang="en-US" u="sng" dirty="0">
                <a:hlinkClick r:id="rId2" action="ppaction://hlinksldjump"/>
              </a:rPr>
              <a:t>T.O.C</a:t>
            </a:r>
            <a:r>
              <a:rPr lang="en-US" dirty="0">
                <a:hlinkClick r:id="rId2" action="ppaction://hlinksldjump"/>
              </a:rPr>
              <a:t>.</a:t>
            </a:r>
            <a:endParaRPr lang="en-US" dirty="0"/>
          </a:p>
        </p:txBody>
      </p:sp>
    </p:spTree>
    <p:extLst>
      <p:ext uri="{BB962C8B-B14F-4D97-AF65-F5344CB8AC3E}">
        <p14:creationId xmlns:p14="http://schemas.microsoft.com/office/powerpoint/2010/main" val="26980439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00249"/>
            <a:ext cx="12192000" cy="6278642"/>
          </a:xfrm>
          <a:prstGeom prst="rect">
            <a:avLst/>
          </a:prstGeom>
          <a:noFill/>
        </p:spPr>
        <p:txBody>
          <a:bodyPr wrap="square" rtlCol="0">
            <a:spAutoFit/>
          </a:bodyPr>
          <a:lstStyle/>
          <a:p>
            <a:endParaRPr lang="en-US" sz="2400" dirty="0" smtClean="0"/>
          </a:p>
          <a:p>
            <a:r>
              <a:rPr lang="en-US" sz="2000" i="1" dirty="0" smtClean="0"/>
              <a:t>11) </a:t>
            </a:r>
            <a:r>
              <a:rPr lang="en-US" sz="2000" i="1" dirty="0"/>
              <a:t>Why are you contacting me again? </a:t>
            </a:r>
            <a:endParaRPr lang="en-US" sz="2000" i="1" dirty="0" smtClean="0"/>
          </a:p>
          <a:p>
            <a:endParaRPr lang="en-US" sz="2000" i="1" dirty="0" smtClean="0"/>
          </a:p>
          <a:p>
            <a:r>
              <a:rPr lang="en-US" sz="2000" dirty="0" smtClean="0"/>
              <a:t>Your </a:t>
            </a:r>
            <a:r>
              <a:rPr lang="en-US" sz="2000" dirty="0"/>
              <a:t>contribution is valuable and will provide researchers with important new information our youth.</a:t>
            </a:r>
          </a:p>
          <a:p>
            <a:endParaRPr lang="en-US" sz="2000" dirty="0" smtClean="0"/>
          </a:p>
          <a:p>
            <a:r>
              <a:rPr lang="en-US" sz="2000" i="1" dirty="0" smtClean="0"/>
              <a:t>12) </a:t>
            </a:r>
            <a:r>
              <a:rPr lang="en-US" sz="2000" i="1" dirty="0"/>
              <a:t>Are my answers being kept </a:t>
            </a:r>
            <a:r>
              <a:rPr lang="en-US" sz="2000" i="1" dirty="0" smtClean="0"/>
              <a:t>confidential?</a:t>
            </a:r>
          </a:p>
          <a:p>
            <a:endParaRPr lang="en-US" sz="2000" i="1" dirty="0" smtClean="0"/>
          </a:p>
          <a:p>
            <a:r>
              <a:rPr lang="en-US" sz="2000" dirty="0" smtClean="0"/>
              <a:t>Absolutely</a:t>
            </a:r>
            <a:r>
              <a:rPr lang="en-US" sz="2000" dirty="0"/>
              <a:t>. Your privacy is protected, and your responses are kept strictly confidential. Your name, address and other details that could reveal your identity will not appear in any reports, and we will not give information that identifies you personally to anyone else. Anyone who violates your confidentiality is subject to criminal and civil penalties. CHRR has never had an instance in which a survey participant’s identity was illegally disclosed.</a:t>
            </a:r>
          </a:p>
          <a:p>
            <a:endParaRPr lang="en-US" sz="2000" dirty="0" smtClean="0"/>
          </a:p>
          <a:p>
            <a:r>
              <a:rPr lang="en-US" sz="2000" i="1" dirty="0" smtClean="0"/>
              <a:t>13)</a:t>
            </a:r>
            <a:r>
              <a:rPr lang="en-US" sz="2000" dirty="0" smtClean="0"/>
              <a:t> </a:t>
            </a:r>
            <a:r>
              <a:rPr lang="en-US" sz="2000" i="1" dirty="0"/>
              <a:t>How long will the survey take? </a:t>
            </a:r>
            <a:endParaRPr lang="en-US" sz="2000" i="1" dirty="0" smtClean="0"/>
          </a:p>
          <a:p>
            <a:endParaRPr lang="en-US" sz="2000" i="1" dirty="0" smtClean="0"/>
          </a:p>
          <a:p>
            <a:r>
              <a:rPr lang="en-US" sz="2000" dirty="0" smtClean="0"/>
              <a:t>Your </a:t>
            </a:r>
            <a:r>
              <a:rPr lang="en-US" sz="2000" dirty="0"/>
              <a:t>participation is voluntary. You may refuse to answer any question or stop the interview at any time. It will take about </a:t>
            </a:r>
            <a:r>
              <a:rPr lang="en-US" sz="2000" dirty="0" smtClean="0"/>
              <a:t>2 hours </a:t>
            </a:r>
            <a:r>
              <a:rPr lang="en-US" sz="2000" dirty="0"/>
              <a:t>total. The parent’s portion takes about </a:t>
            </a:r>
            <a:r>
              <a:rPr lang="en-US" sz="2000" dirty="0" smtClean="0"/>
              <a:t>30 </a:t>
            </a:r>
            <a:r>
              <a:rPr lang="en-US" sz="2000" dirty="0"/>
              <a:t>minutes to complete the survey. You will receive $25 for your participation in the survey. The parent and one young person from each family that complete the survey will each receive $25</a:t>
            </a:r>
            <a:r>
              <a:rPr lang="en-US" sz="2000" dirty="0" smtClean="0"/>
              <a:t>. </a:t>
            </a:r>
            <a:r>
              <a:rPr lang="en-US" sz="2000" dirty="0">
                <a:solidFill>
                  <a:prstClr val="black"/>
                </a:solidFill>
              </a:rPr>
              <a:t>The entire process takes a week, but your part should be less than 2 hours. </a:t>
            </a:r>
          </a:p>
          <a:p>
            <a:endParaRPr lang="en-US" sz="2000" dirty="0"/>
          </a:p>
          <a:p>
            <a:endParaRPr lang="en-US" dirty="0"/>
          </a:p>
        </p:txBody>
      </p:sp>
      <p:sp>
        <p:nvSpPr>
          <p:cNvPr id="3" name="Rectangle 2"/>
          <p:cNvSpPr/>
          <p:nvPr/>
        </p:nvSpPr>
        <p:spPr>
          <a:xfrm>
            <a:off x="10479324" y="164068"/>
            <a:ext cx="712631" cy="369332"/>
          </a:xfrm>
          <a:prstGeom prst="rect">
            <a:avLst/>
          </a:prstGeom>
        </p:spPr>
        <p:txBody>
          <a:bodyPr wrap="none">
            <a:spAutoFit/>
          </a:bodyPr>
          <a:lstStyle/>
          <a:p>
            <a:r>
              <a:rPr lang="en-US" u="sng" dirty="0">
                <a:hlinkClick r:id="rId3" action="ppaction://hlinksldjump"/>
              </a:rPr>
              <a:t>T.O.C</a:t>
            </a:r>
            <a:r>
              <a:rPr lang="en-US" dirty="0">
                <a:hlinkClick r:id="rId3" action="ppaction://hlinksldjump"/>
              </a:rPr>
              <a:t>.</a:t>
            </a:r>
            <a:endParaRPr lang="en-US" dirty="0"/>
          </a:p>
        </p:txBody>
      </p:sp>
    </p:spTree>
    <p:extLst>
      <p:ext uri="{BB962C8B-B14F-4D97-AF65-F5344CB8AC3E}">
        <p14:creationId xmlns:p14="http://schemas.microsoft.com/office/powerpoint/2010/main" val="38207737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00249"/>
            <a:ext cx="12192000" cy="5355312"/>
          </a:xfrm>
          <a:prstGeom prst="rect">
            <a:avLst/>
          </a:prstGeom>
          <a:noFill/>
        </p:spPr>
        <p:txBody>
          <a:bodyPr wrap="square" rtlCol="0">
            <a:spAutoFit/>
          </a:bodyPr>
          <a:lstStyle/>
          <a:p>
            <a:endParaRPr lang="en-US" sz="2400" dirty="0" smtClean="0">
              <a:solidFill>
                <a:prstClr val="black"/>
              </a:solidFill>
            </a:endParaRPr>
          </a:p>
          <a:p>
            <a:r>
              <a:rPr lang="en-US" sz="2000" i="1" dirty="0" smtClean="0">
                <a:solidFill>
                  <a:prstClr val="black"/>
                </a:solidFill>
              </a:rPr>
              <a:t>14) What if I change my mind? </a:t>
            </a:r>
            <a:endParaRPr lang="en-US" sz="2000" i="1" dirty="0" smtClean="0">
              <a:solidFill>
                <a:prstClr val="black"/>
              </a:solidFill>
            </a:endParaRPr>
          </a:p>
          <a:p>
            <a:endParaRPr lang="en-US" sz="2000" i="1" dirty="0" smtClean="0">
              <a:solidFill>
                <a:prstClr val="black"/>
              </a:solidFill>
            </a:endParaRPr>
          </a:p>
          <a:p>
            <a:r>
              <a:rPr lang="en-US" sz="2000" dirty="0" smtClean="0">
                <a:solidFill>
                  <a:prstClr val="black"/>
                </a:solidFill>
              </a:rPr>
              <a:t>You can stop at any time. Your participation is completely voluntary.</a:t>
            </a:r>
            <a:endParaRPr lang="en-US" sz="2000" dirty="0">
              <a:solidFill>
                <a:prstClr val="black"/>
              </a:solidFill>
            </a:endParaRPr>
          </a:p>
          <a:p>
            <a:endParaRPr lang="en-US" sz="2000" dirty="0" smtClean="0">
              <a:solidFill>
                <a:prstClr val="black"/>
              </a:solidFill>
            </a:endParaRPr>
          </a:p>
          <a:p>
            <a:r>
              <a:rPr lang="en-US" sz="2000" i="1" dirty="0" smtClean="0">
                <a:solidFill>
                  <a:prstClr val="black"/>
                </a:solidFill>
              </a:rPr>
              <a:t>15) What does my kid have to do?</a:t>
            </a:r>
            <a:endParaRPr lang="en-US" sz="2000" i="1" dirty="0" smtClean="0">
              <a:solidFill>
                <a:prstClr val="black"/>
              </a:solidFill>
            </a:endParaRPr>
          </a:p>
          <a:p>
            <a:endParaRPr lang="en-US" sz="2000" i="1" dirty="0" smtClean="0">
              <a:solidFill>
                <a:prstClr val="black"/>
              </a:solidFill>
            </a:endParaRPr>
          </a:p>
          <a:p>
            <a:r>
              <a:rPr lang="en-US" sz="2000" dirty="0" smtClean="0">
                <a:solidFill>
                  <a:prstClr val="black"/>
                </a:solidFill>
              </a:rPr>
              <a:t>We’ll ask you child to answer common survey questions, carry a smartphone for a week, and tell us their location and activities. If randomly chosen to be part of the bio-marker sample, we’ll also ask for a tiny lock of hair and saliva samples.</a:t>
            </a:r>
          </a:p>
          <a:p>
            <a:endParaRPr lang="en-US" sz="2000" dirty="0" smtClean="0">
              <a:solidFill>
                <a:prstClr val="black"/>
              </a:solidFill>
            </a:endParaRPr>
          </a:p>
          <a:p>
            <a:r>
              <a:rPr lang="en-US" sz="2000" i="1" dirty="0" smtClean="0">
                <a:solidFill>
                  <a:prstClr val="black"/>
                </a:solidFill>
              </a:rPr>
              <a:t>16) What do I get out of it?</a:t>
            </a:r>
            <a:endParaRPr lang="en-US" sz="2000" i="1" dirty="0" smtClean="0">
              <a:solidFill>
                <a:prstClr val="black"/>
              </a:solidFill>
            </a:endParaRPr>
          </a:p>
          <a:p>
            <a:endParaRPr lang="en-US" sz="2000" i="1" dirty="0" smtClean="0">
              <a:solidFill>
                <a:prstClr val="black"/>
              </a:solidFill>
            </a:endParaRPr>
          </a:p>
          <a:p>
            <a:r>
              <a:rPr lang="en-US" sz="2000" dirty="0" smtClean="0">
                <a:solidFill>
                  <a:prstClr val="black"/>
                </a:solidFill>
              </a:rPr>
              <a:t>We do provide pay, plus we can give you and your child community service credit, and your child will be entered in a raffle for Buckeye items. In addition, it can be really satisfying to talk to an interviewer about your life and know you are helping scholars and scientists understand more about problems we all face.</a:t>
            </a:r>
            <a:endParaRPr lang="en-US" sz="2000" dirty="0">
              <a:solidFill>
                <a:prstClr val="black"/>
              </a:solidFill>
            </a:endParaRPr>
          </a:p>
          <a:p>
            <a:endParaRPr lang="en-US" dirty="0">
              <a:solidFill>
                <a:prstClr val="black"/>
              </a:solidFill>
            </a:endParaRPr>
          </a:p>
        </p:txBody>
      </p:sp>
    </p:spTree>
    <p:extLst>
      <p:ext uri="{BB962C8B-B14F-4D97-AF65-F5344CB8AC3E}">
        <p14:creationId xmlns:p14="http://schemas.microsoft.com/office/powerpoint/2010/main" val="24102878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2000"/>
            <a:lum/>
          </a:blip>
          <a:srcRect/>
          <a:stretch>
            <a:fillRect t="-80000" b="-80000"/>
          </a:stretch>
        </a:blipFill>
        <a:effectLst/>
      </p:bgPr>
    </p:bg>
    <p:spTree>
      <p:nvGrpSpPr>
        <p:cNvPr id="1" name=""/>
        <p:cNvGrpSpPr/>
        <p:nvPr/>
      </p:nvGrpSpPr>
      <p:grpSpPr>
        <a:xfrm>
          <a:off x="0" y="0"/>
          <a:ext cx="0" cy="0"/>
          <a:chOff x="0" y="0"/>
          <a:chExt cx="0" cy="0"/>
        </a:xfrm>
      </p:grpSpPr>
      <p:sp>
        <p:nvSpPr>
          <p:cNvPr id="2" name="TextBox 1"/>
          <p:cNvSpPr txBox="1"/>
          <p:nvPr/>
        </p:nvSpPr>
        <p:spPr>
          <a:xfrm>
            <a:off x="231820" y="167425"/>
            <a:ext cx="11784169" cy="4832092"/>
          </a:xfrm>
          <a:prstGeom prst="rect">
            <a:avLst/>
          </a:prstGeom>
          <a:noFill/>
        </p:spPr>
        <p:txBody>
          <a:bodyPr wrap="square" rtlCol="0">
            <a:spAutoFit/>
          </a:bodyPr>
          <a:lstStyle/>
          <a:p>
            <a:r>
              <a:rPr lang="en-US" sz="3200" i="1" u="sng" dirty="0" smtClean="0"/>
              <a:t>Our </a:t>
            </a:r>
            <a:r>
              <a:rPr lang="en-US" sz="3200" i="1" u="sng" dirty="0"/>
              <a:t>Pledge of </a:t>
            </a:r>
            <a:r>
              <a:rPr lang="en-US" sz="3200" i="1" u="sng" dirty="0" smtClean="0"/>
              <a:t>Confidentiality</a:t>
            </a:r>
          </a:p>
          <a:p>
            <a:endParaRPr lang="en-US" dirty="0"/>
          </a:p>
          <a:p>
            <a:r>
              <a:rPr lang="en-US" sz="2400" dirty="0"/>
              <a:t>As a condition of working on this project, you have the responsibility to uphold the pledge of confidentiality of all information you receive or collect in the performance of your duties on this survey. CHRR has meticulously safeguarded respondent confidentiality for over 40 years and is widely respected for its responsible behavior toward participants in survey research. Because the project is done from a University, there is no connection between this study and telemarketing. This means that you, the interviewer, may not disclose nor discuss with anyone, except appropriate project staff, any information you collect or are given concerning the respondents who participate in this survey. The privacy of our respondents is critical and must be strictly upheld. </a:t>
            </a:r>
            <a:r>
              <a:rPr lang="en-US" sz="2400" b="1" dirty="0"/>
              <a:t>Failure of an interviewer to abide by the pledge may result in disciplinary actions, including termination.</a:t>
            </a:r>
          </a:p>
          <a:p>
            <a:endParaRPr lang="en-US" dirty="0"/>
          </a:p>
        </p:txBody>
      </p:sp>
      <p:sp>
        <p:nvSpPr>
          <p:cNvPr id="3" name="Rectangle 2"/>
          <p:cNvSpPr/>
          <p:nvPr/>
        </p:nvSpPr>
        <p:spPr>
          <a:xfrm>
            <a:off x="10479324" y="164068"/>
            <a:ext cx="712631" cy="369332"/>
          </a:xfrm>
          <a:prstGeom prst="rect">
            <a:avLst/>
          </a:prstGeom>
        </p:spPr>
        <p:txBody>
          <a:bodyPr wrap="none">
            <a:spAutoFit/>
          </a:bodyPr>
          <a:lstStyle/>
          <a:p>
            <a:r>
              <a:rPr lang="en-US" u="sng" dirty="0">
                <a:hlinkClick r:id="rId3" action="ppaction://hlinksldjump"/>
              </a:rPr>
              <a:t>T.O.C</a:t>
            </a:r>
            <a:r>
              <a:rPr lang="en-US" dirty="0">
                <a:hlinkClick r:id="rId3" action="ppaction://hlinksldjump"/>
              </a:rPr>
              <a:t>.</a:t>
            </a:r>
            <a:endParaRPr lang="en-US" dirty="0"/>
          </a:p>
        </p:txBody>
      </p:sp>
    </p:spTree>
    <p:extLst>
      <p:ext uri="{BB962C8B-B14F-4D97-AF65-F5344CB8AC3E}">
        <p14:creationId xmlns:p14="http://schemas.microsoft.com/office/powerpoint/2010/main" val="14024816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2000"/>
            <a:lum/>
          </a:blip>
          <a:srcRect/>
          <a:stretch>
            <a:fillRect t="-8000" b="-8000"/>
          </a:stretch>
        </a:blipFill>
        <a:effectLst/>
      </p:bgPr>
    </p:bg>
    <p:spTree>
      <p:nvGrpSpPr>
        <p:cNvPr id="1" name=""/>
        <p:cNvGrpSpPr/>
        <p:nvPr/>
      </p:nvGrpSpPr>
      <p:grpSpPr>
        <a:xfrm>
          <a:off x="0" y="0"/>
          <a:ext cx="0" cy="0"/>
          <a:chOff x="0" y="0"/>
          <a:chExt cx="0" cy="0"/>
        </a:xfrm>
      </p:grpSpPr>
      <p:sp>
        <p:nvSpPr>
          <p:cNvPr id="2" name="TextBox 1"/>
          <p:cNvSpPr txBox="1"/>
          <p:nvPr/>
        </p:nvSpPr>
        <p:spPr>
          <a:xfrm>
            <a:off x="0" y="-1661375"/>
            <a:ext cx="12192000" cy="6370975"/>
          </a:xfrm>
          <a:prstGeom prst="rect">
            <a:avLst/>
          </a:prstGeom>
          <a:noFill/>
        </p:spPr>
        <p:txBody>
          <a:bodyPr wrap="square" rtlCol="0">
            <a:spAutoFit/>
          </a:bodyPr>
          <a:lstStyle/>
          <a:p>
            <a:endParaRPr lang="en-US" dirty="0" smtClean="0">
              <a:solidFill>
                <a:prstClr val="black"/>
              </a:solidFill>
            </a:endParaRPr>
          </a:p>
          <a:p>
            <a:endParaRPr lang="en-US" dirty="0" smtClean="0">
              <a:solidFill>
                <a:prstClr val="black"/>
              </a:solidFill>
            </a:endParaRPr>
          </a:p>
          <a:p>
            <a:endParaRPr lang="en-US" dirty="0">
              <a:solidFill>
                <a:prstClr val="black"/>
              </a:solidFill>
            </a:endParaRPr>
          </a:p>
          <a:p>
            <a:endParaRPr lang="en-US" dirty="0" smtClean="0">
              <a:solidFill>
                <a:prstClr val="black"/>
              </a:solidFill>
            </a:endParaRPr>
          </a:p>
          <a:p>
            <a:endParaRPr lang="en-US" dirty="0">
              <a:solidFill>
                <a:prstClr val="black"/>
              </a:solidFill>
            </a:endParaRPr>
          </a:p>
          <a:p>
            <a:endParaRPr lang="en-US" dirty="0" smtClean="0">
              <a:solidFill>
                <a:prstClr val="black"/>
              </a:solidFill>
            </a:endParaRPr>
          </a:p>
          <a:p>
            <a:endParaRPr lang="en-US" dirty="0">
              <a:solidFill>
                <a:prstClr val="black"/>
              </a:solidFill>
            </a:endParaRPr>
          </a:p>
          <a:p>
            <a:endParaRPr lang="en-US" sz="2400" b="1" dirty="0" smtClean="0">
              <a:solidFill>
                <a:prstClr val="black"/>
              </a:solidFill>
            </a:endParaRPr>
          </a:p>
          <a:p>
            <a:r>
              <a:rPr lang="en-US" sz="2400" b="1" smtClean="0">
                <a:solidFill>
                  <a:prstClr val="black"/>
                </a:solidFill>
              </a:rPr>
              <a:t>The IRB </a:t>
            </a:r>
            <a:r>
              <a:rPr lang="en-US" sz="2400" b="1" dirty="0">
                <a:solidFill>
                  <a:prstClr val="black"/>
                </a:solidFill>
              </a:rPr>
              <a:t>(Institutional Review Board</a:t>
            </a:r>
            <a:r>
              <a:rPr lang="en-US" sz="2400" b="1" dirty="0" smtClean="0">
                <a:solidFill>
                  <a:prstClr val="black"/>
                </a:solidFill>
              </a:rPr>
              <a:t>) is here to help protect respondent rights</a:t>
            </a:r>
            <a:endParaRPr lang="en-US" sz="2400" b="1" dirty="0">
              <a:solidFill>
                <a:prstClr val="black"/>
              </a:solidFill>
            </a:endParaRPr>
          </a:p>
          <a:p>
            <a:endParaRPr lang="en-US" sz="2400" dirty="0">
              <a:solidFill>
                <a:prstClr val="black"/>
              </a:solidFill>
            </a:endParaRPr>
          </a:p>
          <a:p>
            <a:r>
              <a:rPr lang="en-US" sz="2400" dirty="0" smtClean="0">
                <a:solidFill>
                  <a:prstClr val="black"/>
                </a:solidFill>
              </a:rPr>
              <a:t>In </a:t>
            </a:r>
            <a:r>
              <a:rPr lang="en-US" sz="2400" dirty="0">
                <a:solidFill>
                  <a:prstClr val="black"/>
                </a:solidFill>
              </a:rPr>
              <a:t>1974, Congress passed the National Research Act, which requires the establishment of Institutional Review Boards (IRBs) to review all Department of Health and Human Services (DHHS) funded research. (NIH is part of the DHHS.) IRBs must ensure that risks to participants are minimized. Since the survey is directed by researchers at The Ohio State University, the Ohio Study materials were reviewed by the OSU IRB IRBs. All materials that are shared with the respondents and the research and data collection plan have been carefully reviewed and approved. This is why it is so important that the field staff does not vary or stray from any of the described activities</a:t>
            </a:r>
            <a:r>
              <a:rPr lang="en-US" dirty="0">
                <a:solidFill>
                  <a:prstClr val="black"/>
                </a:solidFill>
              </a:rPr>
              <a:t>. </a:t>
            </a:r>
            <a:endParaRPr lang="en-US" dirty="0" smtClean="0">
              <a:solidFill>
                <a:prstClr val="black"/>
              </a:solidFill>
            </a:endParaRPr>
          </a:p>
          <a:p>
            <a:endParaRPr lang="en-US" dirty="0">
              <a:solidFill>
                <a:prstClr val="black"/>
              </a:solidFill>
            </a:endParaRPr>
          </a:p>
        </p:txBody>
      </p:sp>
      <p:sp>
        <p:nvSpPr>
          <p:cNvPr id="3" name="Rectangle 2"/>
          <p:cNvSpPr/>
          <p:nvPr/>
        </p:nvSpPr>
        <p:spPr>
          <a:xfrm>
            <a:off x="10479324" y="164068"/>
            <a:ext cx="712631" cy="369332"/>
          </a:xfrm>
          <a:prstGeom prst="rect">
            <a:avLst/>
          </a:prstGeom>
        </p:spPr>
        <p:txBody>
          <a:bodyPr wrap="none">
            <a:spAutoFit/>
          </a:bodyPr>
          <a:lstStyle/>
          <a:p>
            <a:r>
              <a:rPr lang="en-US" u="sng" dirty="0">
                <a:hlinkClick r:id="rId3" action="ppaction://hlinksldjump"/>
              </a:rPr>
              <a:t>T.O.C</a:t>
            </a:r>
            <a:r>
              <a:rPr lang="en-US" dirty="0">
                <a:hlinkClick r:id="rId3" action="ppaction://hlinksldjump"/>
              </a:rPr>
              <a:t>.</a:t>
            </a:r>
            <a:endParaRPr lang="en-US" dirty="0"/>
          </a:p>
        </p:txBody>
      </p:sp>
    </p:spTree>
    <p:extLst>
      <p:ext uri="{BB962C8B-B14F-4D97-AF65-F5344CB8AC3E}">
        <p14:creationId xmlns:p14="http://schemas.microsoft.com/office/powerpoint/2010/main" val="10968866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pattFill prst="pct50">
          <a:fgClr>
            <a:schemeClr val="accent1"/>
          </a:fgClr>
          <a:bgClr>
            <a:schemeClr val="bg1"/>
          </a:bgClr>
        </a:pattFill>
        <a:effectLst/>
      </p:bgPr>
    </p:bg>
    <p:spTree>
      <p:nvGrpSpPr>
        <p:cNvPr id="1" name=""/>
        <p:cNvGrpSpPr/>
        <p:nvPr/>
      </p:nvGrpSpPr>
      <p:grpSpPr>
        <a:xfrm>
          <a:off x="0" y="0"/>
          <a:ext cx="0" cy="0"/>
          <a:chOff x="0" y="0"/>
          <a:chExt cx="0" cy="0"/>
        </a:xfrm>
      </p:grpSpPr>
      <p:sp>
        <p:nvSpPr>
          <p:cNvPr id="2" name="TextBox 1"/>
          <p:cNvSpPr txBox="1"/>
          <p:nvPr/>
        </p:nvSpPr>
        <p:spPr>
          <a:xfrm>
            <a:off x="0" y="0"/>
            <a:ext cx="11475076" cy="6678751"/>
          </a:xfrm>
          <a:prstGeom prst="rect">
            <a:avLst/>
          </a:prstGeom>
          <a:noFill/>
        </p:spPr>
        <p:txBody>
          <a:bodyPr wrap="square" rtlCol="0">
            <a:spAutoFit/>
          </a:bodyPr>
          <a:lstStyle/>
          <a:p>
            <a:r>
              <a:rPr lang="en-US" sz="2800" b="1" dirty="0"/>
              <a:t>Gain Cooperation </a:t>
            </a:r>
            <a:r>
              <a:rPr lang="en-US" sz="2800" b="1" dirty="0" smtClean="0"/>
              <a:t>:</a:t>
            </a:r>
          </a:p>
          <a:p>
            <a:endParaRPr lang="en-US" dirty="0"/>
          </a:p>
          <a:p>
            <a:endParaRPr lang="en-US" sz="2800" dirty="0" smtClean="0"/>
          </a:p>
          <a:p>
            <a:r>
              <a:rPr lang="en-US" sz="2800" dirty="0" smtClean="0"/>
              <a:t>This is the most crucial step, and the one that will MAKE </a:t>
            </a:r>
            <a:r>
              <a:rPr lang="en-US" sz="2800" smtClean="0"/>
              <a:t>OR KILL </a:t>
            </a:r>
            <a:r>
              <a:rPr lang="en-US" sz="2800" dirty="0" smtClean="0"/>
              <a:t>a project. In order for this project to be taken seriously by scientists all over the world, we must gain the cooperation of more than three-fourths of the possible sample. This section will help you do to that.</a:t>
            </a:r>
          </a:p>
          <a:p>
            <a:endParaRPr lang="en-US" sz="2800" dirty="0"/>
          </a:p>
          <a:p>
            <a:r>
              <a:rPr lang="en-US" sz="2800" dirty="0"/>
              <a:t>Interviewing sounds easy, in theory</a:t>
            </a:r>
            <a:r>
              <a:rPr lang="en-US" sz="2800" dirty="0" smtClean="0"/>
              <a:t>. </a:t>
            </a:r>
            <a:r>
              <a:rPr lang="en-US" sz="2800" dirty="0"/>
              <a:t>In practice however, becoming a good field interviewer requires a lot of hard work. While each interviewer develops their own individual style, there are some techniques that all successful interviewers use as a foundation to build upon. </a:t>
            </a:r>
            <a:endParaRPr lang="en-US" sz="2800" dirty="0" smtClean="0"/>
          </a:p>
          <a:p>
            <a:endParaRPr lang="en-US" sz="2800" dirty="0"/>
          </a:p>
          <a:p>
            <a:r>
              <a:rPr lang="en-US" sz="2800" dirty="0" smtClean="0"/>
              <a:t>It </a:t>
            </a:r>
            <a:r>
              <a:rPr lang="en-US" sz="2800" dirty="0"/>
              <a:t>is important to approach each interview with a positive attitude and mind set – one of confidence and professionalism</a:t>
            </a:r>
            <a:r>
              <a:rPr lang="en-US" sz="2800" dirty="0" smtClean="0"/>
              <a:t>.</a:t>
            </a:r>
          </a:p>
          <a:p>
            <a:endParaRPr lang="en-US" dirty="0"/>
          </a:p>
        </p:txBody>
      </p:sp>
      <p:sp>
        <p:nvSpPr>
          <p:cNvPr id="3" name="TextBox 2"/>
          <p:cNvSpPr txBox="1"/>
          <p:nvPr/>
        </p:nvSpPr>
        <p:spPr>
          <a:xfrm>
            <a:off x="10061050" y="141135"/>
            <a:ext cx="944880" cy="369332"/>
          </a:xfrm>
          <a:prstGeom prst="rect">
            <a:avLst/>
          </a:prstGeom>
          <a:noFill/>
        </p:spPr>
        <p:txBody>
          <a:bodyPr wrap="square" rtlCol="0">
            <a:spAutoFit/>
          </a:bodyPr>
          <a:lstStyle/>
          <a:p>
            <a:r>
              <a:rPr lang="en-US" u="sng" dirty="0" smtClean="0">
                <a:hlinkClick r:id="rId2" action="ppaction://hlinksldjump"/>
              </a:rPr>
              <a:t>T.O.C</a:t>
            </a:r>
            <a:r>
              <a:rPr lang="en-US" dirty="0" smtClean="0">
                <a:hlinkClick r:id="rId2" action="ppaction://hlinksldjump"/>
              </a:rPr>
              <a:t>.</a:t>
            </a:r>
            <a:endParaRPr lang="en-US" dirty="0"/>
          </a:p>
        </p:txBody>
      </p:sp>
    </p:spTree>
    <p:extLst>
      <p:ext uri="{BB962C8B-B14F-4D97-AF65-F5344CB8AC3E}">
        <p14:creationId xmlns:p14="http://schemas.microsoft.com/office/powerpoint/2010/main" val="1598022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1000"/>
            <a:lum/>
          </a:blip>
          <a:srcRect/>
          <a:stretch>
            <a:fillRect t="-21000" b="-21000"/>
          </a:stretch>
        </a:blipFill>
        <a:effectLst/>
      </p:bgPr>
    </p:bg>
    <p:spTree>
      <p:nvGrpSpPr>
        <p:cNvPr id="1" name=""/>
        <p:cNvGrpSpPr/>
        <p:nvPr/>
      </p:nvGrpSpPr>
      <p:grpSpPr>
        <a:xfrm>
          <a:off x="0" y="0"/>
          <a:ext cx="0" cy="0"/>
          <a:chOff x="0" y="0"/>
          <a:chExt cx="0" cy="0"/>
        </a:xfrm>
      </p:grpSpPr>
      <p:sp>
        <p:nvSpPr>
          <p:cNvPr id="2" name="Rectangle 1"/>
          <p:cNvSpPr/>
          <p:nvPr/>
        </p:nvSpPr>
        <p:spPr>
          <a:xfrm>
            <a:off x="0" y="1310640"/>
            <a:ext cx="12192000" cy="2677656"/>
          </a:xfrm>
          <a:prstGeom prst="rect">
            <a:avLst/>
          </a:prstGeom>
        </p:spPr>
        <p:txBody>
          <a:bodyPr wrap="square">
            <a:spAutoFit/>
          </a:bodyPr>
          <a:lstStyle/>
          <a:p>
            <a:r>
              <a:rPr lang="en-US" sz="2400" dirty="0" smtClean="0"/>
              <a:t>We </a:t>
            </a:r>
            <a:r>
              <a:rPr lang="en-US" sz="2400" dirty="0"/>
              <a:t>realize not all respondents we contact will want to participate in the survey, so this section has been designed to help you understand how to gain cooperation and schedule an appointment and how to avert and convert respondent refusals</a:t>
            </a:r>
            <a:r>
              <a:rPr lang="en-US" sz="2400" dirty="0" smtClean="0"/>
              <a:t>.</a:t>
            </a:r>
          </a:p>
          <a:p>
            <a:endParaRPr lang="en-US" sz="2400" dirty="0"/>
          </a:p>
          <a:p>
            <a:r>
              <a:rPr lang="en-US" sz="2400" dirty="0"/>
              <a:t>Approach each respondent as though you expect to get the interview! </a:t>
            </a:r>
            <a:endParaRPr lang="en-US" sz="2400" dirty="0" smtClean="0"/>
          </a:p>
          <a:p>
            <a:endParaRPr lang="en-US" sz="2400" dirty="0"/>
          </a:p>
          <a:p>
            <a:r>
              <a:rPr lang="en-US" sz="2400" dirty="0" smtClean="0"/>
              <a:t>A </a:t>
            </a:r>
            <a:r>
              <a:rPr lang="en-US" sz="2400" dirty="0"/>
              <a:t>positive, confident attitude is a powerful tool for interviewers.</a:t>
            </a:r>
          </a:p>
        </p:txBody>
      </p:sp>
      <p:sp>
        <p:nvSpPr>
          <p:cNvPr id="3" name="TextBox 2"/>
          <p:cNvSpPr txBox="1"/>
          <p:nvPr/>
        </p:nvSpPr>
        <p:spPr>
          <a:xfrm>
            <a:off x="9966960" y="182880"/>
            <a:ext cx="944880" cy="369332"/>
          </a:xfrm>
          <a:prstGeom prst="rect">
            <a:avLst/>
          </a:prstGeom>
          <a:noFill/>
        </p:spPr>
        <p:txBody>
          <a:bodyPr wrap="square" rtlCol="0">
            <a:spAutoFit/>
          </a:bodyPr>
          <a:lstStyle/>
          <a:p>
            <a:r>
              <a:rPr lang="en-US" u="sng" dirty="0" smtClean="0">
                <a:hlinkClick r:id="rId3" action="ppaction://hlinksldjump"/>
              </a:rPr>
              <a:t>T.O.C</a:t>
            </a:r>
            <a:r>
              <a:rPr lang="en-US" dirty="0" smtClean="0">
                <a:hlinkClick r:id="rId3" action="ppaction://hlinksldjump"/>
              </a:rPr>
              <a:t>.</a:t>
            </a:r>
            <a:endParaRPr lang="en-US" dirty="0"/>
          </a:p>
        </p:txBody>
      </p:sp>
    </p:spTree>
    <p:extLst>
      <p:ext uri="{BB962C8B-B14F-4D97-AF65-F5344CB8AC3E}">
        <p14:creationId xmlns:p14="http://schemas.microsoft.com/office/powerpoint/2010/main" val="5340064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1000"/>
            <a:lum/>
          </a:blip>
          <a:srcRect/>
          <a:stretch>
            <a:fillRect t="-9000" b="-9000"/>
          </a:stretch>
        </a:blipFill>
        <a:effectLst/>
      </p:bgPr>
    </p:bg>
    <p:spTree>
      <p:nvGrpSpPr>
        <p:cNvPr id="1" name=""/>
        <p:cNvGrpSpPr/>
        <p:nvPr/>
      </p:nvGrpSpPr>
      <p:grpSpPr>
        <a:xfrm>
          <a:off x="0" y="0"/>
          <a:ext cx="0" cy="0"/>
          <a:chOff x="0" y="0"/>
          <a:chExt cx="0" cy="0"/>
        </a:xfrm>
      </p:grpSpPr>
      <p:sp>
        <p:nvSpPr>
          <p:cNvPr id="2" name="TextBox 1"/>
          <p:cNvSpPr txBox="1"/>
          <p:nvPr/>
        </p:nvSpPr>
        <p:spPr>
          <a:xfrm>
            <a:off x="154546" y="0"/>
            <a:ext cx="11835685" cy="6924973"/>
          </a:xfrm>
          <a:prstGeom prst="rect">
            <a:avLst/>
          </a:prstGeom>
          <a:noFill/>
        </p:spPr>
        <p:txBody>
          <a:bodyPr wrap="square" rtlCol="0">
            <a:spAutoFit/>
          </a:bodyPr>
          <a:lstStyle/>
          <a:p>
            <a:endParaRPr lang="en-US" dirty="0">
              <a:solidFill>
                <a:prstClr val="black"/>
              </a:solidFill>
            </a:endParaRPr>
          </a:p>
          <a:p>
            <a:r>
              <a:rPr lang="en-US" sz="2400" dirty="0">
                <a:solidFill>
                  <a:prstClr val="black"/>
                </a:solidFill>
              </a:rPr>
              <a:t>It is crucial that you are able to clearly explain to these respondents why it is so important for them to participate in the survey. </a:t>
            </a:r>
            <a:endParaRPr lang="en-US" sz="2400" dirty="0" smtClean="0">
              <a:solidFill>
                <a:prstClr val="black"/>
              </a:solidFill>
            </a:endParaRPr>
          </a:p>
          <a:p>
            <a:endParaRPr lang="en-US" sz="2400" dirty="0">
              <a:solidFill>
                <a:prstClr val="black"/>
              </a:solidFill>
            </a:endParaRPr>
          </a:p>
          <a:p>
            <a:r>
              <a:rPr lang="en-US" sz="2400" dirty="0" smtClean="0">
                <a:solidFill>
                  <a:prstClr val="black"/>
                </a:solidFill>
              </a:rPr>
              <a:t>Here </a:t>
            </a:r>
            <a:r>
              <a:rPr lang="en-US" sz="2400" dirty="0">
                <a:solidFill>
                  <a:prstClr val="black"/>
                </a:solidFill>
              </a:rPr>
              <a:t>are a few tips:</a:t>
            </a:r>
          </a:p>
          <a:p>
            <a:r>
              <a:rPr lang="en-US" sz="2400" dirty="0">
                <a:solidFill>
                  <a:prstClr val="black"/>
                </a:solidFill>
              </a:rPr>
              <a:t>* Become very familiar with the survey and the uses of the data.</a:t>
            </a:r>
          </a:p>
          <a:p>
            <a:r>
              <a:rPr lang="en-US" sz="2400" dirty="0">
                <a:solidFill>
                  <a:prstClr val="black"/>
                </a:solidFill>
              </a:rPr>
              <a:t>* Become familiar with the area and neighborhood.</a:t>
            </a:r>
          </a:p>
          <a:p>
            <a:r>
              <a:rPr lang="en-US" sz="2400" dirty="0">
                <a:solidFill>
                  <a:prstClr val="black"/>
                </a:solidFill>
              </a:rPr>
              <a:t>* Anticipate respondent’s questions and/or concerns.</a:t>
            </a:r>
          </a:p>
          <a:p>
            <a:r>
              <a:rPr lang="en-US" sz="2400" dirty="0">
                <a:solidFill>
                  <a:prstClr val="black"/>
                </a:solidFill>
              </a:rPr>
              <a:t>* Practice your answers out loud in front of a mirror. It really works.</a:t>
            </a:r>
          </a:p>
          <a:p>
            <a:r>
              <a:rPr lang="en-US" sz="2400" dirty="0">
                <a:solidFill>
                  <a:prstClr val="black"/>
                </a:solidFill>
              </a:rPr>
              <a:t>* Ask a family member to listen to your explanation of the survey.</a:t>
            </a:r>
          </a:p>
          <a:p>
            <a:r>
              <a:rPr lang="en-US" sz="2400" dirty="0">
                <a:solidFill>
                  <a:prstClr val="black"/>
                </a:solidFill>
              </a:rPr>
              <a:t>* Review your points with your Field manager.</a:t>
            </a:r>
          </a:p>
          <a:p>
            <a:r>
              <a:rPr lang="en-US" sz="2400" dirty="0">
                <a:solidFill>
                  <a:prstClr val="black"/>
                </a:solidFill>
              </a:rPr>
              <a:t>* Have the Commonly Asked Questions and Answers ready with you. It will be easier on the phone the first couple times until you become comfortable with the material. Also, use any notes that you have written and trade ideas with your colleagues- we are all on the same team.</a:t>
            </a:r>
          </a:p>
          <a:p>
            <a:r>
              <a:rPr lang="en-US" sz="2400" dirty="0">
                <a:solidFill>
                  <a:prstClr val="black"/>
                </a:solidFill>
              </a:rPr>
              <a:t>* Learn all you can about confidentiality and the handling of respondent </a:t>
            </a:r>
            <a:r>
              <a:rPr lang="en-US" sz="2400" dirty="0" smtClean="0">
                <a:solidFill>
                  <a:prstClr val="black"/>
                </a:solidFill>
              </a:rPr>
              <a:t>data so you can honestly assure the respondent that we do everything possible to protect the information they share.</a:t>
            </a:r>
            <a:endParaRPr lang="en-US" sz="2400" dirty="0">
              <a:solidFill>
                <a:prstClr val="black"/>
              </a:solidFill>
            </a:endParaRPr>
          </a:p>
          <a:p>
            <a:endParaRPr lang="en-US" dirty="0">
              <a:solidFill>
                <a:prstClr val="black"/>
              </a:solidFill>
            </a:endParaRPr>
          </a:p>
        </p:txBody>
      </p:sp>
    </p:spTree>
    <p:extLst>
      <p:ext uri="{BB962C8B-B14F-4D97-AF65-F5344CB8AC3E}">
        <p14:creationId xmlns:p14="http://schemas.microsoft.com/office/powerpoint/2010/main" val="3229779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1000"/>
            <a:lum/>
          </a:blip>
          <a:srcRect/>
          <a:stretch>
            <a:fillRect t="-45000" b="-45000"/>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12191999" cy="8525411"/>
          </a:xfrm>
          <a:prstGeom prst="rect">
            <a:avLst/>
          </a:prstGeom>
          <a:blipFill>
            <a:blip r:embed="rId3">
              <a:alphaModFix amt="12000"/>
            </a:blip>
            <a:tile tx="0" ty="0" sx="100000" sy="100000" flip="none" algn="tl"/>
          </a:blipFill>
        </p:spPr>
        <p:txBody>
          <a:bodyPr wrap="square" rtlCol="0">
            <a:spAutoFit/>
          </a:bodyPr>
          <a:lstStyle/>
          <a:p>
            <a:r>
              <a:rPr lang="en-US" sz="2800" b="1" dirty="0"/>
              <a:t>Refusal </a:t>
            </a:r>
            <a:r>
              <a:rPr lang="en-US" sz="2800" b="1" dirty="0" smtClean="0"/>
              <a:t>Avoidance:</a:t>
            </a:r>
          </a:p>
          <a:p>
            <a:endParaRPr lang="en-US" dirty="0"/>
          </a:p>
          <a:p>
            <a:r>
              <a:rPr lang="en-US" sz="2000" dirty="0"/>
              <a:t>We believe that refusal aversion/conversion is not an attempt to get the respondent to do something he or she does not want to do; rather, it is a dialogue where the respondent’s concerns are heard and addressed. If you are able to address those concerns quickly, confidently, and correctly, you will be successful in refusal aversion/conversion. The following suggestions have helped interviewers in previous studies avert refusals and make conversions</a:t>
            </a:r>
            <a:r>
              <a:rPr lang="en-US" sz="2000" dirty="0" smtClean="0"/>
              <a:t>.</a:t>
            </a:r>
          </a:p>
          <a:p>
            <a:endParaRPr lang="en-US" sz="2000" dirty="0"/>
          </a:p>
          <a:p>
            <a:r>
              <a:rPr lang="en-US" sz="2800" b="1" u="sng" dirty="0" smtClean="0"/>
              <a:t>Money Talks</a:t>
            </a:r>
          </a:p>
          <a:p>
            <a:r>
              <a:rPr lang="en-US" sz="2000" dirty="0" smtClean="0"/>
              <a:t>Mention the incentives early in the process. Many youth need community service points for school requirements so be sure to bring that up as soon as possible.</a:t>
            </a:r>
            <a:endParaRPr lang="en-US" sz="2000" dirty="0"/>
          </a:p>
          <a:p>
            <a:endParaRPr lang="en-US" sz="2000" dirty="0" smtClean="0"/>
          </a:p>
          <a:p>
            <a:r>
              <a:rPr lang="en-US" sz="2800" b="1" u="sng" dirty="0" smtClean="0"/>
              <a:t>Listen </a:t>
            </a:r>
            <a:r>
              <a:rPr lang="en-US" sz="2800" b="1" u="sng" dirty="0"/>
              <a:t>Attentively to What the Respondent Is Saying.</a:t>
            </a:r>
          </a:p>
          <a:p>
            <a:endParaRPr lang="en-US" sz="2000" dirty="0" smtClean="0"/>
          </a:p>
          <a:p>
            <a:r>
              <a:rPr lang="en-US" sz="2000" dirty="0" smtClean="0"/>
              <a:t>Never </a:t>
            </a:r>
            <a:r>
              <a:rPr lang="en-US" sz="2000" dirty="0"/>
              <a:t>attempt to override objections by talking over them</a:t>
            </a:r>
            <a:r>
              <a:rPr lang="en-US" sz="2000" dirty="0" smtClean="0"/>
              <a:t>. You </a:t>
            </a:r>
            <a:r>
              <a:rPr lang="en-US" sz="2000" dirty="0"/>
              <a:t>cannot answer the respondent’s questions if you have not heard the </a:t>
            </a:r>
            <a:r>
              <a:rPr lang="en-US" sz="2000" dirty="0" smtClean="0"/>
              <a:t>respondent! It can be a big help and make the respondent feel heard and respected if you paraphrase their objection. For </a:t>
            </a:r>
            <a:r>
              <a:rPr lang="en-US" sz="2000" dirty="0"/>
              <a:t>example, a respondent may refuse because you have come at a bad </a:t>
            </a:r>
            <a:r>
              <a:rPr lang="en-US" sz="2000" dirty="0" smtClean="0"/>
              <a:t>time. You might say, “It sounds like this is a bad time. I’ll call back later- what would be most convenient for you?” Remember </a:t>
            </a:r>
            <a:r>
              <a:rPr lang="en-US" sz="2000" dirty="0"/>
              <a:t>to </a:t>
            </a:r>
            <a:r>
              <a:rPr lang="en-US" sz="2000" dirty="0" smtClean="0"/>
              <a:t>thank </a:t>
            </a:r>
            <a:r>
              <a:rPr lang="en-US" sz="2000" dirty="0"/>
              <a:t>the respondent for his or her time and to make the appropriate entry in your Call Results.</a:t>
            </a:r>
          </a:p>
          <a:p>
            <a:endParaRPr lang="en-US" sz="2000" dirty="0" smtClean="0"/>
          </a:p>
          <a:p>
            <a:r>
              <a:rPr lang="en-US" sz="2800" b="1" u="sng" dirty="0" smtClean="0"/>
              <a:t>Don’t </a:t>
            </a:r>
            <a:r>
              <a:rPr lang="en-US" sz="2800" b="1" u="sng" dirty="0"/>
              <a:t>Argue!</a:t>
            </a:r>
          </a:p>
          <a:p>
            <a:endParaRPr lang="en-US" sz="2000" dirty="0" smtClean="0"/>
          </a:p>
          <a:p>
            <a:r>
              <a:rPr lang="en-US" sz="2000" dirty="0" smtClean="0"/>
              <a:t>Maintain </a:t>
            </a:r>
            <a:r>
              <a:rPr lang="en-US" sz="2000" dirty="0"/>
              <a:t>a pleasant, friendly attitude and emphasize the positive. Emphasize how important the survey is and how important it is for each respondent to participate. </a:t>
            </a:r>
            <a:r>
              <a:rPr lang="en-US" sz="2000" b="1" dirty="0"/>
              <a:t>Make the respondent feel very special and </a:t>
            </a:r>
            <a:r>
              <a:rPr lang="en-US" sz="2000" b="1" dirty="0" smtClean="0"/>
              <a:t>important- they are. Your job and the success of the project depends on them! </a:t>
            </a:r>
            <a:r>
              <a:rPr lang="en-US" sz="2000" dirty="0"/>
              <a:t>Even though at times it might </a:t>
            </a:r>
            <a:r>
              <a:rPr lang="en-US" sz="2000" dirty="0" smtClean="0"/>
              <a:t>seem difficult</a:t>
            </a:r>
            <a:r>
              <a:rPr lang="en-US" sz="2000" dirty="0"/>
              <a:t>, you should remain pleasant and professional even if the respondent is not. </a:t>
            </a:r>
          </a:p>
          <a:p>
            <a:endParaRPr lang="en-US" dirty="0"/>
          </a:p>
        </p:txBody>
      </p:sp>
      <p:sp>
        <p:nvSpPr>
          <p:cNvPr id="3" name="TextBox 2"/>
          <p:cNvSpPr txBox="1"/>
          <p:nvPr/>
        </p:nvSpPr>
        <p:spPr>
          <a:xfrm>
            <a:off x="9951720" y="182880"/>
            <a:ext cx="944880" cy="369332"/>
          </a:xfrm>
          <a:prstGeom prst="rect">
            <a:avLst/>
          </a:prstGeom>
          <a:noFill/>
        </p:spPr>
        <p:txBody>
          <a:bodyPr wrap="square" rtlCol="0">
            <a:spAutoFit/>
          </a:bodyPr>
          <a:lstStyle/>
          <a:p>
            <a:r>
              <a:rPr lang="en-US" u="sng" dirty="0" smtClean="0">
                <a:hlinkClick r:id="rId4" action="ppaction://hlinksldjump"/>
              </a:rPr>
              <a:t>T.O.C</a:t>
            </a:r>
            <a:r>
              <a:rPr lang="en-US" dirty="0" smtClean="0">
                <a:hlinkClick r:id="rId4" action="ppaction://hlinksldjump"/>
              </a:rPr>
              <a:t>.</a:t>
            </a:r>
            <a:endParaRPr lang="en-US" dirty="0"/>
          </a:p>
        </p:txBody>
      </p:sp>
    </p:spTree>
    <p:extLst>
      <p:ext uri="{BB962C8B-B14F-4D97-AF65-F5344CB8AC3E}">
        <p14:creationId xmlns:p14="http://schemas.microsoft.com/office/powerpoint/2010/main" val="33213640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1000"/>
            <a:lum/>
          </a:blip>
          <a:srcRect/>
          <a:stretch>
            <a:fillRect t="-45000" b="-45000"/>
          </a:stretch>
        </a:blipFill>
        <a:effectLst/>
      </p:bgPr>
    </p:bg>
    <p:spTree>
      <p:nvGrpSpPr>
        <p:cNvPr id="1" name=""/>
        <p:cNvGrpSpPr/>
        <p:nvPr/>
      </p:nvGrpSpPr>
      <p:grpSpPr>
        <a:xfrm>
          <a:off x="0" y="0"/>
          <a:ext cx="0" cy="0"/>
          <a:chOff x="0" y="0"/>
          <a:chExt cx="0" cy="0"/>
        </a:xfrm>
      </p:grpSpPr>
      <p:sp>
        <p:nvSpPr>
          <p:cNvPr id="2" name="TextBox 1"/>
          <p:cNvSpPr txBox="1"/>
          <p:nvPr/>
        </p:nvSpPr>
        <p:spPr>
          <a:xfrm>
            <a:off x="0" y="401339"/>
            <a:ext cx="12192000" cy="6401753"/>
          </a:xfrm>
          <a:prstGeom prst="rect">
            <a:avLst/>
          </a:prstGeom>
          <a:noFill/>
        </p:spPr>
        <p:txBody>
          <a:bodyPr wrap="square" rtlCol="0">
            <a:spAutoFit/>
          </a:bodyPr>
          <a:lstStyle/>
          <a:p>
            <a:r>
              <a:rPr lang="en-US" sz="2800" b="1" u="sng" dirty="0" smtClean="0"/>
              <a:t>One yes leads to another.</a:t>
            </a:r>
          </a:p>
          <a:p>
            <a:r>
              <a:rPr lang="en-US" sz="2800" dirty="0" smtClean="0"/>
              <a:t> </a:t>
            </a:r>
            <a:r>
              <a:rPr lang="en-US" sz="2800" dirty="0"/>
              <a:t>Once a respondent says “yes” to a question, he or she is much more inclined to continue cooperating</a:t>
            </a:r>
            <a:r>
              <a:rPr lang="en-US" sz="2800" dirty="0" smtClean="0"/>
              <a:t>. </a:t>
            </a:r>
          </a:p>
          <a:p>
            <a:r>
              <a:rPr lang="en-US" sz="2800" dirty="0" smtClean="0"/>
              <a:t>Try to get the </a:t>
            </a:r>
            <a:r>
              <a:rPr lang="en-US" sz="2800" dirty="0"/>
              <a:t>respondent to say “yes” to something, like “Do you remember the </a:t>
            </a:r>
            <a:r>
              <a:rPr lang="en-US" sz="2800" dirty="0" smtClean="0"/>
              <a:t>letter we sent about the Ohio Study?”</a:t>
            </a:r>
          </a:p>
          <a:p>
            <a:endParaRPr lang="en-US" sz="2800" u="sng" dirty="0" smtClean="0"/>
          </a:p>
          <a:p>
            <a:r>
              <a:rPr lang="en-US" sz="2800" b="1" u="sng" dirty="0" smtClean="0"/>
              <a:t>Empathize</a:t>
            </a:r>
            <a:r>
              <a:rPr lang="en-US" sz="2800" b="1" u="sng" dirty="0"/>
              <a:t>.</a:t>
            </a:r>
          </a:p>
          <a:p>
            <a:r>
              <a:rPr lang="en-US" sz="2800" dirty="0"/>
              <a:t>For example, if the respondent is concerned about the amount of time required for the interview, explain that you understand how difficult it is to manage all of the time demands he/she is under. Explain that you will work around his/her schedule and that you will conduct the interview at a time that is most convenient for him/her. </a:t>
            </a:r>
            <a:r>
              <a:rPr lang="en-US" sz="2800" dirty="0" smtClean="0"/>
              <a:t>Explain </a:t>
            </a:r>
            <a:r>
              <a:rPr lang="en-US" sz="2800" dirty="0"/>
              <a:t>that </a:t>
            </a:r>
            <a:r>
              <a:rPr lang="en-US" sz="2800" dirty="0" smtClean="0"/>
              <a:t>if something comes up you </a:t>
            </a:r>
            <a:r>
              <a:rPr lang="en-US" sz="2800" dirty="0"/>
              <a:t>could start the interview </a:t>
            </a:r>
            <a:r>
              <a:rPr lang="en-US" sz="2800" dirty="0" smtClean="0"/>
              <a:t>and come </a:t>
            </a:r>
            <a:r>
              <a:rPr lang="en-US" sz="2800" dirty="0"/>
              <a:t>back to finish at another </a:t>
            </a:r>
            <a:r>
              <a:rPr lang="en-US" sz="2800" dirty="0" smtClean="0"/>
              <a:t>time (though we try to avoid this, we do it if necessary).</a:t>
            </a:r>
            <a:endParaRPr lang="en-US" sz="2800" dirty="0"/>
          </a:p>
          <a:p>
            <a:endParaRPr lang="en-US" dirty="0"/>
          </a:p>
        </p:txBody>
      </p:sp>
      <p:sp>
        <p:nvSpPr>
          <p:cNvPr id="3" name="TextBox 2"/>
          <p:cNvSpPr txBox="1"/>
          <p:nvPr/>
        </p:nvSpPr>
        <p:spPr>
          <a:xfrm>
            <a:off x="10012680" y="137160"/>
            <a:ext cx="944880" cy="369332"/>
          </a:xfrm>
          <a:prstGeom prst="rect">
            <a:avLst/>
          </a:prstGeom>
          <a:noFill/>
        </p:spPr>
        <p:txBody>
          <a:bodyPr wrap="square" rtlCol="0">
            <a:spAutoFit/>
          </a:bodyPr>
          <a:lstStyle/>
          <a:p>
            <a:r>
              <a:rPr lang="en-US" u="sng" dirty="0" smtClean="0">
                <a:hlinkClick r:id="rId3" action="ppaction://hlinksldjump"/>
              </a:rPr>
              <a:t>T.O.C</a:t>
            </a:r>
            <a:r>
              <a:rPr lang="en-US" dirty="0" smtClean="0">
                <a:hlinkClick r:id="rId3" action="ppaction://hlinksldjump"/>
              </a:rPr>
              <a:t>.</a:t>
            </a:r>
            <a:endParaRPr lang="en-US" dirty="0"/>
          </a:p>
        </p:txBody>
      </p:sp>
    </p:spTree>
    <p:extLst>
      <p:ext uri="{BB962C8B-B14F-4D97-AF65-F5344CB8AC3E}">
        <p14:creationId xmlns:p14="http://schemas.microsoft.com/office/powerpoint/2010/main" val="3291039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1000"/>
            <a:lum/>
          </a:blip>
          <a:srcRect/>
          <a:stretch>
            <a:fillRect t="-45000" b="-45000"/>
          </a:stretch>
        </a:blipFill>
        <a:effectLst/>
      </p:bgPr>
    </p:bg>
    <p:spTree>
      <p:nvGrpSpPr>
        <p:cNvPr id="1" name=""/>
        <p:cNvGrpSpPr/>
        <p:nvPr/>
      </p:nvGrpSpPr>
      <p:grpSpPr>
        <a:xfrm>
          <a:off x="0" y="0"/>
          <a:ext cx="0" cy="0"/>
          <a:chOff x="0" y="0"/>
          <a:chExt cx="0" cy="0"/>
        </a:xfrm>
      </p:grpSpPr>
      <p:sp>
        <p:nvSpPr>
          <p:cNvPr id="2" name="Rectangle 1"/>
          <p:cNvSpPr/>
          <p:nvPr/>
        </p:nvSpPr>
        <p:spPr>
          <a:xfrm>
            <a:off x="0" y="795130"/>
            <a:ext cx="12192000" cy="5262979"/>
          </a:xfrm>
          <a:prstGeom prst="rect">
            <a:avLst/>
          </a:prstGeom>
        </p:spPr>
        <p:txBody>
          <a:bodyPr wrap="square">
            <a:spAutoFit/>
          </a:bodyPr>
          <a:lstStyle/>
          <a:p>
            <a:r>
              <a:rPr lang="en-US" sz="2800" b="1" u="sng" dirty="0"/>
              <a:t>Offer </a:t>
            </a:r>
            <a:r>
              <a:rPr lang="en-US" sz="2800" b="1" u="sng" dirty="0" smtClean="0"/>
              <a:t>Options</a:t>
            </a:r>
          </a:p>
          <a:p>
            <a:r>
              <a:rPr lang="en-US" sz="2800" dirty="0" smtClean="0"/>
              <a:t>Try </a:t>
            </a:r>
            <a:r>
              <a:rPr lang="en-US" sz="2800" dirty="0"/>
              <a:t>to think of a question or situation to which the respondent will agree. For example, if a respondent does not wish to sacrifice an </a:t>
            </a:r>
            <a:r>
              <a:rPr lang="en-US" sz="2800" dirty="0" smtClean="0"/>
              <a:t>evening or weekend, </a:t>
            </a:r>
            <a:r>
              <a:rPr lang="en-US" sz="2800" dirty="0"/>
              <a:t>suggest meeting him/her very early in the </a:t>
            </a:r>
            <a:r>
              <a:rPr lang="en-US" sz="2800" dirty="0" smtClean="0"/>
              <a:t>morning. </a:t>
            </a:r>
          </a:p>
          <a:p>
            <a:endParaRPr lang="en-US" sz="2800" dirty="0"/>
          </a:p>
          <a:p>
            <a:endParaRPr lang="en-US" sz="2800" dirty="0"/>
          </a:p>
          <a:p>
            <a:r>
              <a:rPr lang="en-US" sz="2800" b="1" u="sng" dirty="0"/>
              <a:t>Stress the Importance of the Respondent and the </a:t>
            </a:r>
            <a:r>
              <a:rPr lang="en-US" sz="2800" b="1" u="sng" dirty="0" smtClean="0"/>
              <a:t>Survey</a:t>
            </a:r>
            <a:endParaRPr lang="en-US" sz="2800" b="1" u="sng" dirty="0"/>
          </a:p>
          <a:p>
            <a:r>
              <a:rPr lang="en-US" sz="2800" dirty="0"/>
              <a:t>This will require that you are familiar with the survey. Be well prepared to explain why the respondent cannot be replaced and the importance of the survey. Discuss and review your talking points with your Field manager</a:t>
            </a:r>
            <a:r>
              <a:rPr lang="en-US" sz="2800" dirty="0" smtClean="0"/>
              <a:t>. Many people are “too busy”. Remind them that busy people are important people, and if busy families don’t participate, the results won’t represent families like theirs. </a:t>
            </a:r>
            <a:endParaRPr lang="en-US" sz="2800" dirty="0"/>
          </a:p>
        </p:txBody>
      </p:sp>
      <p:sp>
        <p:nvSpPr>
          <p:cNvPr id="3" name="TextBox 2"/>
          <p:cNvSpPr txBox="1"/>
          <p:nvPr/>
        </p:nvSpPr>
        <p:spPr>
          <a:xfrm>
            <a:off x="9951720" y="182880"/>
            <a:ext cx="944880" cy="369332"/>
          </a:xfrm>
          <a:prstGeom prst="rect">
            <a:avLst/>
          </a:prstGeom>
          <a:noFill/>
        </p:spPr>
        <p:txBody>
          <a:bodyPr wrap="square" rtlCol="0">
            <a:spAutoFit/>
          </a:bodyPr>
          <a:lstStyle/>
          <a:p>
            <a:r>
              <a:rPr lang="en-US" u="sng" dirty="0" smtClean="0">
                <a:hlinkClick r:id="rId3" action="ppaction://hlinksldjump"/>
              </a:rPr>
              <a:t>T.O.C</a:t>
            </a:r>
            <a:r>
              <a:rPr lang="en-US" dirty="0" smtClean="0">
                <a:hlinkClick r:id="rId3" action="ppaction://hlinksldjump"/>
              </a:rPr>
              <a:t>.</a:t>
            </a:r>
            <a:endParaRPr lang="en-US" dirty="0"/>
          </a:p>
        </p:txBody>
      </p:sp>
    </p:spTree>
    <p:extLst>
      <p:ext uri="{BB962C8B-B14F-4D97-AF65-F5344CB8AC3E}">
        <p14:creationId xmlns:p14="http://schemas.microsoft.com/office/powerpoint/2010/main" val="1256381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15155" y="631065"/>
            <a:ext cx="11037194" cy="5816977"/>
          </a:xfrm>
          <a:prstGeom prst="rect">
            <a:avLst/>
          </a:prstGeom>
          <a:noFill/>
        </p:spPr>
        <p:txBody>
          <a:bodyPr wrap="square" rtlCol="0">
            <a:spAutoFit/>
          </a:bodyPr>
          <a:lstStyle/>
          <a:p>
            <a:endParaRPr lang="en-US" dirty="0" smtClean="0"/>
          </a:p>
          <a:p>
            <a:r>
              <a:rPr lang="en-US" sz="2400" dirty="0" smtClean="0"/>
              <a:t>People </a:t>
            </a:r>
            <a:r>
              <a:rPr lang="en-US" sz="2400" dirty="0"/>
              <a:t>work hard to earn a living. Bear in mind that working hard makes for very busy schedules. </a:t>
            </a:r>
            <a:r>
              <a:rPr lang="en-US" sz="2400" dirty="0" smtClean="0"/>
              <a:t>Be </a:t>
            </a:r>
            <a:r>
              <a:rPr lang="en-US" sz="2400" dirty="0"/>
              <a:t>aware of your respondent’s work and school schedules and make every effort to accommodate it. </a:t>
            </a:r>
            <a:endParaRPr lang="en-US" sz="2400" dirty="0" smtClean="0"/>
          </a:p>
          <a:p>
            <a:endParaRPr lang="en-US" sz="2400" dirty="0" smtClean="0"/>
          </a:p>
          <a:p>
            <a:r>
              <a:rPr lang="en-US" sz="2400" dirty="0" smtClean="0"/>
              <a:t>Interviewers </a:t>
            </a:r>
            <a:r>
              <a:rPr lang="en-US" sz="2400" dirty="0"/>
              <a:t>will need to be creative when setting up interview times. </a:t>
            </a:r>
            <a:r>
              <a:rPr lang="en-US" sz="2400" dirty="0" smtClean="0"/>
              <a:t>Most interviews will take place between 3-7 PM week days, or weekend afternoons. But very </a:t>
            </a:r>
            <a:r>
              <a:rPr lang="en-US" sz="2400" dirty="0"/>
              <a:t>early mornings, weekends, or extremely late evenings might work best for the respondents. Please be FLEXIBLE. </a:t>
            </a:r>
            <a:endParaRPr lang="en-US" sz="2400" dirty="0" smtClean="0"/>
          </a:p>
          <a:p>
            <a:endParaRPr lang="en-US" sz="2400" dirty="0"/>
          </a:p>
          <a:p>
            <a:r>
              <a:rPr lang="en-US" sz="2400" dirty="0" smtClean="0"/>
              <a:t>Remember</a:t>
            </a:r>
            <a:r>
              <a:rPr lang="en-US" sz="2400" dirty="0"/>
              <a:t>, if you cannot interview the respondent when it is convenient for them, you have a team of colleagues who can cover that time slot for you. It is more important to be the person who persuades the Respondent to do the interview than to actually do the interview. This is a team sport</a:t>
            </a:r>
            <a:r>
              <a:rPr lang="en-US" sz="2400" dirty="0" smtClean="0"/>
              <a:t>.</a:t>
            </a:r>
          </a:p>
          <a:p>
            <a:r>
              <a:rPr lang="en-US" sz="2400" b="1" dirty="0" smtClean="0"/>
              <a:t> </a:t>
            </a:r>
            <a:r>
              <a:rPr lang="en-US" sz="2400" b="1" dirty="0"/>
              <a:t>We either succeed together or we fail together.</a:t>
            </a:r>
          </a:p>
          <a:p>
            <a:endParaRPr lang="en-US" dirty="0"/>
          </a:p>
        </p:txBody>
      </p:sp>
      <p:sp>
        <p:nvSpPr>
          <p:cNvPr id="3" name="Rectangle 2"/>
          <p:cNvSpPr/>
          <p:nvPr/>
        </p:nvSpPr>
        <p:spPr>
          <a:xfrm>
            <a:off x="10479324" y="164068"/>
            <a:ext cx="712631" cy="369332"/>
          </a:xfrm>
          <a:prstGeom prst="rect">
            <a:avLst/>
          </a:prstGeom>
        </p:spPr>
        <p:txBody>
          <a:bodyPr wrap="none">
            <a:spAutoFit/>
          </a:bodyPr>
          <a:lstStyle/>
          <a:p>
            <a:r>
              <a:rPr lang="en-US" u="sng" dirty="0">
                <a:hlinkClick r:id="rId2" action="ppaction://hlinksldjump"/>
              </a:rPr>
              <a:t>T.O.C</a:t>
            </a:r>
            <a:r>
              <a:rPr lang="en-US" dirty="0">
                <a:hlinkClick r:id="rId2" action="ppaction://hlinksldjump"/>
              </a:rPr>
              <a:t>.</a:t>
            </a:r>
            <a:endParaRPr lang="en-US" dirty="0"/>
          </a:p>
        </p:txBody>
      </p:sp>
    </p:spTree>
    <p:extLst>
      <p:ext uri="{BB962C8B-B14F-4D97-AF65-F5344CB8AC3E}">
        <p14:creationId xmlns:p14="http://schemas.microsoft.com/office/powerpoint/2010/main" val="42079792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
            <a:ext cx="12191999" cy="8463855"/>
          </a:xfrm>
          <a:prstGeom prst="rect">
            <a:avLst/>
          </a:prstGeom>
          <a:noFill/>
        </p:spPr>
        <p:txBody>
          <a:bodyPr wrap="square" rtlCol="0">
            <a:spAutoFit/>
          </a:bodyPr>
          <a:lstStyle/>
          <a:p>
            <a:r>
              <a:rPr lang="en-US" sz="3200" i="1" u="sng" dirty="0" smtClean="0"/>
              <a:t>Commonly </a:t>
            </a:r>
            <a:r>
              <a:rPr lang="en-US" sz="3200" i="1" u="sng" dirty="0"/>
              <a:t>Asked Questions and </a:t>
            </a:r>
            <a:r>
              <a:rPr lang="en-US" sz="3200" i="1" u="sng" dirty="0" smtClean="0"/>
              <a:t>Answers</a:t>
            </a:r>
          </a:p>
          <a:p>
            <a:endParaRPr lang="en-US" sz="2000" dirty="0">
              <a:solidFill>
                <a:prstClr val="black"/>
              </a:solidFill>
            </a:endParaRPr>
          </a:p>
          <a:p>
            <a:r>
              <a:rPr lang="en-US" sz="2000" i="1" dirty="0" smtClean="0">
                <a:solidFill>
                  <a:prstClr val="black"/>
                </a:solidFill>
              </a:rPr>
              <a:t>1) Is </a:t>
            </a:r>
            <a:r>
              <a:rPr lang="en-US" sz="2000" i="1" dirty="0">
                <a:solidFill>
                  <a:prstClr val="black"/>
                </a:solidFill>
              </a:rPr>
              <a:t>there anyone at the university I can call to verify this, or talk about the study?</a:t>
            </a:r>
          </a:p>
          <a:p>
            <a:endParaRPr lang="en-US" sz="2000" i="1" dirty="0">
              <a:solidFill>
                <a:prstClr val="black"/>
              </a:solidFill>
            </a:endParaRPr>
          </a:p>
          <a:p>
            <a:r>
              <a:rPr lang="en-US" sz="2000" dirty="0">
                <a:solidFill>
                  <a:prstClr val="black"/>
                </a:solidFill>
              </a:rPr>
              <a:t>Sure, you can call our project hot line at </a:t>
            </a:r>
            <a:r>
              <a:rPr lang="en-US" sz="2000" b="1" i="1" dirty="0"/>
              <a:t>(614) 962-OHIO (6446)</a:t>
            </a:r>
            <a:r>
              <a:rPr lang="en-US" sz="2000" i="1" dirty="0"/>
              <a:t>.  </a:t>
            </a:r>
            <a:endParaRPr lang="en-US" sz="2000" dirty="0">
              <a:solidFill>
                <a:prstClr val="black"/>
              </a:solidFill>
            </a:endParaRPr>
          </a:p>
          <a:p>
            <a:endParaRPr lang="en-US" sz="3200" u="sng" dirty="0"/>
          </a:p>
          <a:p>
            <a:r>
              <a:rPr lang="en-US" sz="2000" i="1" dirty="0" smtClean="0"/>
              <a:t>2)   How </a:t>
            </a:r>
            <a:r>
              <a:rPr lang="en-US" sz="2000" i="1" dirty="0"/>
              <a:t>did you get my address</a:t>
            </a:r>
            <a:r>
              <a:rPr lang="en-US" sz="2000" i="1" dirty="0" smtClean="0"/>
              <a:t>?</a:t>
            </a:r>
          </a:p>
          <a:p>
            <a:pPr marL="457200" indent="-457200">
              <a:buAutoNum type="arabicParenR"/>
            </a:pPr>
            <a:endParaRPr lang="en-US" sz="2000" i="1" dirty="0"/>
          </a:p>
          <a:p>
            <a:r>
              <a:rPr lang="en-US" sz="2000" dirty="0"/>
              <a:t>RANDOMLY SELECTED: You were scientifically chosen by means of statistical random selection (like a lottery) from a list of addresses in this neighborhood. Because you represent thousands of other neighborhoods like your own, it is important that you participate. We cannot replace you. If you don’t participate, thousands of people from your country who have entered the U.S. will not be represented. So if you choose to participate, your opinions, as well as the thousands you represent, will be heard. We need your input to make the data complete and truly represent others like </a:t>
            </a:r>
            <a:r>
              <a:rPr lang="en-US" sz="2000" dirty="0" smtClean="0"/>
              <a:t>yourself. REFERRAL </a:t>
            </a:r>
            <a:r>
              <a:rPr lang="en-US" sz="2000" dirty="0"/>
              <a:t>TO US: For the pilot study, 2 census tracts were selected. Your household belongs to the area covered by one of these census tracts. Postcards and flyers were distributed in your neighborhood. These flyers instructed the homeowners with children between the ages of 11 to 17 years to contact CHRR and schedule an interview.</a:t>
            </a:r>
          </a:p>
          <a:p>
            <a:endParaRPr lang="en-US" sz="2000" dirty="0" smtClean="0"/>
          </a:p>
          <a:p>
            <a:r>
              <a:rPr lang="en-US" sz="2000" i="1" dirty="0" smtClean="0"/>
              <a:t>3)</a:t>
            </a:r>
            <a:r>
              <a:rPr lang="en-US" sz="2000" i="1" dirty="0" smtClean="0"/>
              <a:t> </a:t>
            </a:r>
            <a:r>
              <a:rPr lang="en-US" sz="2000" i="1" dirty="0"/>
              <a:t>What Is the Ohio study</a:t>
            </a:r>
            <a:r>
              <a:rPr lang="en-US" sz="2000" i="1" dirty="0" smtClean="0"/>
              <a:t>?</a:t>
            </a:r>
          </a:p>
          <a:p>
            <a:endParaRPr lang="en-US" sz="2000" i="1" dirty="0"/>
          </a:p>
          <a:p>
            <a:r>
              <a:rPr lang="en-US" sz="2000" dirty="0"/>
              <a:t>The Ohio Study is series of questions about the places a young person goes to during the week and the people they interact with at these places. It is important to do this and protect their privacy at the same time. You will not be collecting full names of these people; instead, we allow the respondent parent and youth can make up nicknames or just give us their first name and the first letter of their last name to protect their privacy. The entire parent and youth interview should take approximately 40 minutes. Our interviewers have been trained by The Center for Human Resource Research, part of Ohio State University</a:t>
            </a:r>
            <a:r>
              <a:rPr lang="en-US" sz="2000" dirty="0" smtClean="0"/>
              <a:t>.</a:t>
            </a:r>
            <a:endParaRPr lang="en-US" sz="2000" dirty="0"/>
          </a:p>
        </p:txBody>
      </p:sp>
      <p:sp>
        <p:nvSpPr>
          <p:cNvPr id="3" name="Rectangle 2"/>
          <p:cNvSpPr/>
          <p:nvPr/>
        </p:nvSpPr>
        <p:spPr>
          <a:xfrm>
            <a:off x="10479324" y="164068"/>
            <a:ext cx="712631" cy="369332"/>
          </a:xfrm>
          <a:prstGeom prst="rect">
            <a:avLst/>
          </a:prstGeom>
        </p:spPr>
        <p:txBody>
          <a:bodyPr wrap="none">
            <a:spAutoFit/>
          </a:bodyPr>
          <a:lstStyle/>
          <a:p>
            <a:r>
              <a:rPr lang="en-US" u="sng" dirty="0">
                <a:hlinkClick r:id="rId2" action="ppaction://hlinksldjump"/>
              </a:rPr>
              <a:t>T.O.C</a:t>
            </a:r>
            <a:r>
              <a:rPr lang="en-US" dirty="0">
                <a:hlinkClick r:id="rId2" action="ppaction://hlinksldjump"/>
              </a:rPr>
              <a:t>.</a:t>
            </a:r>
            <a:endParaRPr lang="en-US" dirty="0"/>
          </a:p>
        </p:txBody>
      </p:sp>
    </p:spTree>
    <p:extLst>
      <p:ext uri="{BB962C8B-B14F-4D97-AF65-F5344CB8AC3E}">
        <p14:creationId xmlns:p14="http://schemas.microsoft.com/office/powerpoint/2010/main" val="37692952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6771</TotalTime>
  <Words>2641</Words>
  <Application>Microsoft Office PowerPoint</Application>
  <PresentationFormat>Widescreen</PresentationFormat>
  <Paragraphs>159</Paragraphs>
  <Slides>17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Baskerville Old Face</vt:lpstr>
      <vt:lpstr>Calibri</vt:lpstr>
      <vt:lpstr>Calibri Light</vt:lpstr>
      <vt:lpstr>Office Theme</vt:lpstr>
      <vt:lpstr>The OHIO STUDY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Ohio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OHIO STUDY</dc:title>
  <dc:creator>Justin Vance</dc:creator>
  <cp:lastModifiedBy>Loretta Pierfelice</cp:lastModifiedBy>
  <cp:revision>395</cp:revision>
  <dcterms:created xsi:type="dcterms:W3CDTF">2013-10-25T18:19:02Z</dcterms:created>
  <dcterms:modified xsi:type="dcterms:W3CDTF">2014-01-24T17:04:34Z</dcterms:modified>
</cp:coreProperties>
</file>